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R_MASTER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164592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HMH  |  Drug Inventory Anomaly &amp; Risk Intelligence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7315200" y="164592"/>
            <a:ext cx="4434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[[SCOPE]]  ·  [[MONTH]]  ·  Frozen snapshot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6473952"/>
            <a:ext cx="11384280" cy="0"/>
          </a:xfrm>
          <a:prstGeom prst="line">
            <a:avLst/>
          </a:prstGeom>
          <a:noFill/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510528"/>
            <a:ext cx="5852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Inventory-cost scale only — not confirmed loss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217920" y="6510528"/>
            <a:ext cx="5532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[[GENERATED_AT]]  |  [[SOURCE_IDENTITY]]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1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960120"/>
            <a:ext cx="10972800" cy="4983480"/>
          </a:xfrm>
          <a:prstGeom prst="roundRect">
            <a:avLst>
              <a:gd name="adj" fmla="val 2202"/>
            </a:avLst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32520" y="1508760"/>
            <a:ext cx="2057400" cy="2057400"/>
          </a:xfrm>
          <a:prstGeom prst="ellipse">
            <a:avLst/>
          </a:prstGeom>
          <a:solidFill>
            <a:srgbClr val="0F9D8A">
              <a:alpha val="88000"/>
            </a:srgbClr>
          </a:solidFill>
          <a:ln w="25400">
            <a:solidFill>
              <a:srgbClr val="68D6C7">
                <a:alpha val="5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281160" y="1874520"/>
            <a:ext cx="960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✓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960120" y="1325880"/>
            <a:ext cx="7132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62D7C8"/>
                </a:solidFill>
              </a:rPr>
              <a:t>DRUG INVENTORY ANOMALY &amp; RISK INTELLIGENCE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1783080"/>
            <a:ext cx="7498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</a:rPr>
              <a:t>Executive Review Report</a:t>
            </a:r>
            <a:endParaRPr lang="en-US" sz="37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6400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F7F5"/>
                </a:solidFill>
              </a:rPr>
              <a:t>HMH Combined — MNH and NJCH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127248"/>
            <a:ext cx="7406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D7E3"/>
                </a:solidFill>
              </a:rPr>
              <a:t>Frozen month 2026-06  ·  Exact 365-day statistical comparison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960120" y="3794760"/>
            <a:ext cx="201168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33272" y="3858768"/>
            <a:ext cx="1865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9D8A"/>
                </a:solidFill>
              </a:rPr>
              <a:t>1,177 review cases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154680" y="3794760"/>
            <a:ext cx="196596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27832" y="3858768"/>
            <a:ext cx="18196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D83A56"/>
                </a:solidFill>
              </a:rPr>
              <a:t>277 critical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303520" y="3794760"/>
            <a:ext cx="2148840" cy="292608"/>
          </a:xfrm>
          <a:prstGeom prst="roundRect">
            <a:avLst>
              <a:gd name="adj" fmla="val 25000"/>
            </a:avLst>
          </a:prstGeom>
          <a:solidFill>
            <a:srgbClr val="F0F7F7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76672" y="3858768"/>
            <a:ext cx="20025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F766E"/>
                </a:solidFill>
              </a:rPr>
              <a:t>SAR 645,791.35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960120" y="461772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</a:rPr>
              <a:t>Prepared for executive review and controlled investigation follow-up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60120" y="5102352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B7CBD9"/>
                </a:solidFill>
              </a:rPr>
              <a:t>This report prioritises review. It does not prove manipulation, theft or financial loss.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DECISION AGENDA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Recommended management review sequence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Actions are designed for controlled review, investigation and traceable follow-up.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737360"/>
            <a:ext cx="438912" cy="438912"/>
          </a:xfrm>
          <a:prstGeom prst="ellipse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82880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325880" y="170078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184708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15364A"/>
                </a:solidFill>
              </a:rPr>
              <a:t>Open critical cases first and match source documents, approvals, balances and associated users.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85800" y="256032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65176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325880" y="252374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72768" y="267004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Review high-volume inventory-count or adjustment activity as one operational event before separating individual exceptions.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85800" y="338328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5800" y="347472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1325880" y="334670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72768" y="349300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Begin with MNH · Inpatient Pharmacy because it has the highest case concentration.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5800" y="420624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29768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325880" y="416966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72768" y="431596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Focus on Dispense To Patient and compare requests, issues and subsequent returns.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85800" y="5029200"/>
            <a:ext cx="438912" cy="438912"/>
          </a:xfrm>
          <a:prstGeom prst="ellipse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5120640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325880" y="4992624"/>
            <a:ext cx="10012680" cy="566928"/>
          </a:xfrm>
          <a:prstGeom prst="roundRect">
            <a:avLst>
              <a:gd name="adj" fmla="val 8065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572768" y="5138928"/>
            <a:ext cx="9464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364A"/>
                </a:solidFill>
              </a:rPr>
              <a:t>Record the decision, owner, result and management notes in the All Cases sheet to preserve the follow-up trail.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85800" y="5870448"/>
            <a:ext cx="10652760" cy="365760"/>
          </a:xfrm>
          <a:prstGeom prst="roundRect">
            <a:avLst>
              <a:gd name="adj" fmla="val 10000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60120" y="5971032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Follow-up fields: Review Status · Review Owner · Review Result · Management Notes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METHODOLOGY &amp; CONTROLS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How to interpret the results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report is designed for review prioritisation, not automatic accusation or financial-loss recognition.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58368" y="164592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78308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Statistical grain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2926080" y="164592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4680" y="176479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Hospital + source DB + branch + store + item + raw unit + movement code + movement effect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58368" y="225856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1248" y="239572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Reference period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926080" y="225856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54680" y="237744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365 days preceding each review day; review day excluded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58368" y="2871216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30083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Item scope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926080" y="2871216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154680" y="2990088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Drug items only (ITEMSTORETYPE = 2)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58368" y="3483864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3621024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Excluded stores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926080" y="3483864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54680" y="3602736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Stores 56 and 57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58368" y="4096512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" y="4233672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Financial values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926080" y="4096512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154680" y="4215384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Inventory cost recorded at movement time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58368" y="4709160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EDF7F5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1248" y="4846320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0F766E"/>
                </a:solidFill>
              </a:rPr>
              <a:t>Read boundary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926080" y="4709160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54680" y="4828032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Direct MNH and NJCH reads; no database link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58368" y="5321808"/>
            <a:ext cx="2148840" cy="457200"/>
          </a:xfrm>
          <a:prstGeom prst="roundRect">
            <a:avLst>
              <a:gd name="adj" fmla="val 8000"/>
            </a:avLst>
          </a:prstGeom>
          <a:solidFill>
            <a:srgbClr val="F2EEFC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41248" y="5458968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D28D9"/>
                </a:solidFill>
              </a:rPr>
              <a:t>Write boundary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926080" y="5321808"/>
            <a:ext cx="8503920" cy="457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154680" y="5440680"/>
            <a:ext cx="8001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5364A"/>
                </a:solidFill>
              </a:rPr>
              <a:t>No operational medication-table or frozen-snapshot writes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DATA TRUST &amp; EXPORT MANIFEST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Traceability of the generated report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Every output remains bound to exact source identities and frozen snapshot references.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8580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Report scope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37744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HMH Combined — MNH and NJCH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19088" y="182880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Frozen month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7909560" y="181051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2026-06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8580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8696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Snapshot references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237744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MNH#2v1 · NJCH#2v1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265176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19088" y="278892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Workbook contract SHA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7909560" y="277063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7af5da46586983abe8c2…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8580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file SHA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37744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Recorded in companion export manifest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6217920" y="361188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19088" y="374904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by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09560" y="373075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DIAR-R2.5-PREBUILD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85800" y="4572000"/>
            <a:ext cx="5212080" cy="749808"/>
          </a:xfrm>
          <a:prstGeom prst="roundRect">
            <a:avLst>
              <a:gd name="adj" fmla="val 731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86968" y="4709160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Generated at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377440" y="4690872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2026-07-25 12:11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85800" y="5650992"/>
            <a:ext cx="10744200" cy="530352"/>
          </a:xfrm>
          <a:prstGeom prst="roundRect">
            <a:avLst>
              <a:gd name="adj" fmla="val 10345"/>
            </a:avLst>
          </a:prstGeom>
          <a:solidFill>
            <a:srgbClr val="EAF7F5"/>
          </a:solidFill>
          <a:ln w="12700">
            <a:solidFill>
              <a:srgbClr val="BFE4D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14400" y="5824728"/>
            <a:ext cx="10287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F766E"/>
                </a:solidFill>
              </a:rPr>
              <a:t>PASS  ·  Frozen identity retained  ·  Operational MM writes NONE  ·  Database Link NONE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EXECUTIVE SUMMARY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What requires management attention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selected frozen snapshot translated into decision-ready priorities.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874520"/>
            <a:ext cx="73152" cy="109728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REQUIRING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31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1,177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2788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788920" y="1874520"/>
            <a:ext cx="73152" cy="1097280"/>
          </a:xfrm>
          <a:prstGeom prst="rect">
            <a:avLst/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CRITICAL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017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277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5074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5074920" y="1874520"/>
            <a:ext cx="73152" cy="109728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HIGH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303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720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7360920" y="1874520"/>
            <a:ext cx="21488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360920" y="1874520"/>
            <a:ext cx="73152" cy="109728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89520" y="20208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MEDIUM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589520" y="2304288"/>
            <a:ext cx="1801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180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9646920" y="1874520"/>
            <a:ext cx="201168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9646920" y="1874520"/>
            <a:ext cx="73152" cy="109728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0" y="2020824"/>
            <a:ext cx="166420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ASSOCIATED COST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875520" y="2304288"/>
            <a:ext cx="166420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SAR 645,791.35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502920" y="3246120"/>
            <a:ext cx="6995160" cy="265176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34930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2D52"/>
                </a:solidFill>
              </a:rPr>
              <a:t>Management interpretation</a:t>
            </a:r>
            <a:endParaRPr lang="en-US" sz="1700" dirty="0"/>
          </a:p>
        </p:txBody>
      </p:sp>
      <p:sp>
        <p:nvSpPr>
          <p:cNvPr id="27" name="Shape 25"/>
          <p:cNvSpPr/>
          <p:nvPr/>
        </p:nvSpPr>
        <p:spPr>
          <a:xfrm>
            <a:off x="804672" y="385876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60704" y="379476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7.51% of reviewed movement groups produced a frozen review case.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4672" y="422452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" y="416052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277 critical cases represent 23.5% of the review population.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4672" y="459028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60704" y="452628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MNH · Inpatient Pharmacy contains 455 cases and should be reviewed first.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04672" y="495604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60704" y="489204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Dispense To Patient is the movement type most associated with cases.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804672" y="5321808"/>
            <a:ext cx="155448" cy="155448"/>
          </a:xfrm>
          <a:prstGeom prst="ellipse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60704" y="5257800"/>
            <a:ext cx="6080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2026-06-12 was the peak review day with 74 cases.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7726680" y="3246120"/>
            <a:ext cx="3931920" cy="2651760"/>
          </a:xfrm>
          <a:prstGeom prst="roundRect">
            <a:avLst>
              <a:gd name="adj" fmla="val 2759"/>
            </a:avLst>
          </a:prstGeom>
          <a:solidFill>
            <a:srgbClr val="F3EEFF"/>
          </a:solidFill>
          <a:ln w="12700">
            <a:solidFill>
              <a:srgbClr val="DED2F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01000" y="3493008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D28D9"/>
                </a:solidFill>
              </a:rPr>
              <a:t>Decision focus</a:t>
            </a:r>
            <a:endParaRPr lang="en-US" sz="1700" dirty="0"/>
          </a:p>
        </p:txBody>
      </p:sp>
      <p:sp>
        <p:nvSpPr>
          <p:cNvPr id="39" name="Text 37"/>
          <p:cNvSpPr/>
          <p:nvPr/>
        </p:nvSpPr>
        <p:spPr>
          <a:xfrm>
            <a:off x="8001000" y="3950208"/>
            <a:ext cx="3337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F2D52"/>
                </a:solidFill>
              </a:rPr>
              <a:t>Begin with MNH · Inpatient Pharmacy, then work through critical and higher-cost cases.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8001000" y="539496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</a:rPr>
              <a:t>Owner and outcome must be recorded in the All Cases sheet.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PERFORMANCE SCORECARD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Scale, coverage and review workload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All figures are bound to the closed snapshot; no live recalculation after export.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94360" y="1783080"/>
            <a:ext cx="73152" cy="114300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groups reviewed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15,679</a:t>
            </a:r>
            <a:endParaRPr lang="en-US" sz="2300" dirty="0"/>
          </a:p>
        </p:txBody>
      </p:sp>
      <p:sp>
        <p:nvSpPr>
          <p:cNvPr id="9" name="Shape 7"/>
          <p:cNvSpPr/>
          <p:nvPr/>
        </p:nvSpPr>
        <p:spPr>
          <a:xfrm>
            <a:off x="338328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783080"/>
            <a:ext cx="73152" cy="1143000"/>
          </a:xfrm>
          <a:prstGeom prst="rect">
            <a:avLst/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Cases as % reviewed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61188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7.51%</a:t>
            </a:r>
            <a:endParaRPr lang="en-US" sz="2300" dirty="0"/>
          </a:p>
        </p:txBody>
      </p:sp>
      <p:sp>
        <p:nvSpPr>
          <p:cNvPr id="13" name="Shape 11"/>
          <p:cNvSpPr/>
          <p:nvPr/>
        </p:nvSpPr>
        <p:spPr>
          <a:xfrm>
            <a:off x="617220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7220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Transactions represented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40080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4,067</a:t>
            </a:r>
            <a:endParaRPr lang="en-US" sz="2300" dirty="0"/>
          </a:p>
        </p:txBody>
      </p:sp>
      <p:sp>
        <p:nvSpPr>
          <p:cNvPr id="17" name="Shape 15"/>
          <p:cNvSpPr/>
          <p:nvPr/>
        </p:nvSpPr>
        <p:spPr>
          <a:xfrm>
            <a:off x="8961120" y="178308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961120" y="1783080"/>
            <a:ext cx="73152" cy="1143000"/>
          </a:xfrm>
          <a:prstGeom prst="rect">
            <a:avLst/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89720" y="192938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Movement lines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189720" y="221284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4,106</a:t>
            </a:r>
            <a:endParaRPr lang="en-US" sz="2300" dirty="0"/>
          </a:p>
        </p:txBody>
      </p:sp>
      <p:sp>
        <p:nvSpPr>
          <p:cNvPr id="21" name="Shape 19"/>
          <p:cNvSpPr/>
          <p:nvPr/>
        </p:nvSpPr>
        <p:spPr>
          <a:xfrm>
            <a:off x="59436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59436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Stores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2296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26</a:t>
            </a:r>
            <a:endParaRPr lang="en-US" sz="2300" dirty="0"/>
          </a:p>
        </p:txBody>
      </p:sp>
      <p:sp>
        <p:nvSpPr>
          <p:cNvPr id="25" name="Shape 23"/>
          <p:cNvSpPr/>
          <p:nvPr/>
        </p:nvSpPr>
        <p:spPr>
          <a:xfrm>
            <a:off x="338328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383280" y="3291840"/>
            <a:ext cx="73152" cy="1143000"/>
          </a:xfrm>
          <a:prstGeom prst="rect">
            <a:avLst/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1188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Items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61188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455</a:t>
            </a:r>
            <a:endParaRPr lang="en-US" sz="2300" dirty="0"/>
          </a:p>
        </p:txBody>
      </p:sp>
      <p:sp>
        <p:nvSpPr>
          <p:cNvPr id="29" name="Shape 27"/>
          <p:cNvSpPr/>
          <p:nvPr/>
        </p:nvSpPr>
        <p:spPr>
          <a:xfrm>
            <a:off x="617220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72200" y="3291840"/>
            <a:ext cx="73152" cy="1143000"/>
          </a:xfrm>
          <a:prstGeom prst="rect">
            <a:avLst/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Users associated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40080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87</a:t>
            </a:r>
            <a:endParaRPr lang="en-US" sz="2300" dirty="0"/>
          </a:p>
        </p:txBody>
      </p:sp>
      <p:sp>
        <p:nvSpPr>
          <p:cNvPr id="33" name="Shape 31"/>
          <p:cNvSpPr/>
          <p:nvPr/>
        </p:nvSpPr>
        <p:spPr>
          <a:xfrm>
            <a:off x="8961120" y="3291840"/>
            <a:ext cx="251460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  <a:effectLst>
            <a:outerShdw sx="100000" sy="100000" kx="0" ky="0" algn="bl" rotWithShape="0" blurRad="12700" dist="50800" dir="2700000">
              <a:srgbClr val="D6E0E8">
                <a:alpha val="2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961120" y="3291840"/>
            <a:ext cx="73152" cy="114300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189720" y="3438144"/>
            <a:ext cx="21671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4748B"/>
                </a:solidFill>
              </a:rPr>
              <a:t>Completed days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9189720" y="3721608"/>
            <a:ext cx="2167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15364A"/>
                </a:solidFill>
              </a:rPr>
              <a:t>30</a:t>
            </a:r>
            <a:endParaRPr lang="en-US" sz="2300" dirty="0"/>
          </a:p>
        </p:txBody>
      </p:sp>
      <p:sp>
        <p:nvSpPr>
          <p:cNvPr id="37" name="Shape 35"/>
          <p:cNvSpPr/>
          <p:nvPr/>
        </p:nvSpPr>
        <p:spPr>
          <a:xfrm>
            <a:off x="594360" y="5074920"/>
            <a:ext cx="10881360" cy="658368"/>
          </a:xfrm>
          <a:prstGeom prst="roundRect">
            <a:avLst>
              <a:gd name="adj" fmla="val 8333"/>
            </a:avLst>
          </a:prstGeom>
          <a:solidFill>
            <a:srgbClr val="FFF7E8"/>
          </a:solidFill>
          <a:ln w="12700">
            <a:solidFill>
              <a:srgbClr val="F2D29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41248" y="5294376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B5A00"/>
                </a:solidFill>
              </a:rPr>
              <a:t>Interpretation boundary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514600" y="5239512"/>
            <a:ext cx="8549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5A00"/>
                </a:solidFill>
              </a:rPr>
              <a:t>Associated value is an inventory-cost scale used to prioritise review. It is not a selling-price amount or a confirmed loss.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PRIORITY DISTRIBUTION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cases by severity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Start with critical cases, then high-priority and higher-cost movements.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Critical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2955036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277  ·  23.5%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8620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High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8803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8620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720  ·  61.2%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730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Medium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749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749040"/>
            <a:ext cx="1920240" cy="201168"/>
          </a:xfrm>
          <a:prstGeom prst="roundRect">
            <a:avLst>
              <a:gd name="adj" fmla="val 18182"/>
            </a:avLst>
          </a:prstGeom>
          <a:solidFill>
            <a:srgbClr val="E9B424"/>
          </a:solidFill>
          <a:ln w="12700">
            <a:solidFill>
              <a:srgbClr val="E9B42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730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180  ·  15.3%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5800" y="4709160"/>
            <a:ext cx="10789920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0120" y="495604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4748B"/>
                </a:solidFill>
              </a:rPr>
              <a:t>Critical-cost exposure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880360" y="4864608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83A56"/>
                </a:solidFill>
              </a:rPr>
              <a:t>SAR 276,544.48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983480" y="4855464"/>
            <a:ext cx="6035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15364A"/>
                </a:solidFill>
              </a:rPr>
              <a:t>Critical cases must be reviewed before lower priorities, with source documents and approvals matched to the exact movement evidence.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DAILY TREND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Review workload across the frozen month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Selected daily points show how review cases changed through the period.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5184648"/>
            <a:ext cx="10561320" cy="0"/>
          </a:xfrm>
          <a:prstGeom prst="line">
            <a:avLst/>
          </a:prstGeom>
          <a:noFill/>
          <a:ln w="12700">
            <a:solidFill>
              <a:srgbClr val="B8C8D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4581625"/>
            <a:ext cx="438912" cy="539015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1264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01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892808" y="4408371"/>
            <a:ext cx="438912" cy="712269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5564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37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63677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04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2916936" y="4254366"/>
            <a:ext cx="438912" cy="866274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7977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45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66090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07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941064" y="4023360"/>
            <a:ext cx="438912" cy="1097280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0390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57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368503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11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965192" y="4543124"/>
            <a:ext cx="438912" cy="577516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30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70916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14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5989320" y="4620126"/>
            <a:ext cx="438912" cy="500514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2160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733288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17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7013448" y="4427621"/>
            <a:ext cx="438912" cy="693019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76288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36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757416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20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8037576" y="4331368"/>
            <a:ext cx="438912" cy="789272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00416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41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781544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24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9061704" y="4697128"/>
            <a:ext cx="438912" cy="423512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924544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22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8805672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27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10085832" y="4292867"/>
            <a:ext cx="438912" cy="827773"/>
          </a:xfrm>
          <a:prstGeom prst="roundRect">
            <a:avLst>
              <a:gd name="adj" fmla="val 6250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948672" y="3730752"/>
            <a:ext cx="7132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F2D52"/>
                </a:solidFill>
              </a:rPr>
              <a:t>43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9829800" y="5285232"/>
            <a:ext cx="960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</a:rPr>
              <a:t>30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731520" y="5715000"/>
            <a:ext cx="10652760" cy="429768"/>
          </a:xfrm>
          <a:prstGeom prst="roundRect">
            <a:avLst>
              <a:gd name="adj" fmla="val 10638"/>
            </a:avLst>
          </a:prstGeom>
          <a:solidFill>
            <a:srgbClr val="ECF8F6"/>
          </a:solidFill>
          <a:ln w="12700">
            <a:solidFill>
              <a:srgbClr val="CBE6E2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0120" y="5833872"/>
            <a:ext cx="10149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F766E"/>
                </a:solidFill>
              </a:rPr>
              <a:t>Peak day 2026-06-12  ·  74 cases  ·  SAR 6,466.18 associated cost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HOSPITAL COMPARISON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Coverage in the selected scope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Direct connections to MNH and NJCH; each snapshot remains separately traceable.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993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/ ORAMNH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20116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9933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609 cases  ·  SAR 353,429.10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907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/ ORANJC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926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926080"/>
            <a:ext cx="7163851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907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568 cases  ·  SAR 292,362.25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8580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MNH snapshot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6012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9D8A"/>
                </a:solidFill>
              </a:rPr>
              <a:t>ID 2  ·  v1  ·  CLOSED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080760" y="4069080"/>
            <a:ext cx="516636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CE6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4315968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2D52"/>
                </a:solidFill>
              </a:rPr>
              <a:t>NJCH snapshot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4681728"/>
            <a:ext cx="4343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D28D9"/>
                </a:solidFill>
              </a:rPr>
              <a:t>ID 2  ·  v1  ·  CLOSED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STORE CONCENTRATION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Stores requiring the earliest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Ranked by case count, with associated inventory-cost scale retained.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85800" y="17647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· Inpatient Pharmacy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926080" y="178308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D83A56"/>
          </a:solidFill>
          <a:ln w="12700">
            <a:solidFill>
              <a:srgbClr val="D8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0" y="176479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455 cases  ·  SAR 76,455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" y="2542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· INP Pharmacy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926080" y="256032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926080" y="2560320"/>
            <a:ext cx="6330462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0" y="2542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375 cases  ·  SAR 50,368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85800" y="331927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MNH · Drugs Store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333756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26080" y="3337560"/>
            <a:ext cx="1384261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331927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82 cases  ·  SAR 197,568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85800" y="409651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· ANESTHESIOLOGY STORE -DRUGS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926080" y="411480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926080" y="4114800"/>
            <a:ext cx="928468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98480" y="409651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55 cases  ·  SAR 4,078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85800" y="487375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NJCH · Drugs Store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926080" y="4892040"/>
            <a:ext cx="768096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926080" y="4892040"/>
            <a:ext cx="810299" cy="201168"/>
          </a:xfrm>
          <a:prstGeom prst="roundRect">
            <a:avLst>
              <a:gd name="adj" fmla="val 18182"/>
            </a:avLst>
          </a:prstGeom>
          <a:solidFill>
            <a:srgbClr val="6D28D9"/>
          </a:solidFill>
          <a:ln w="12700">
            <a:solidFill>
              <a:srgbClr val="6D28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698480" y="487375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48 cases  ·  SAR 221,769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ITEMS &amp; MOVEMENT TYPES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Where the review population is concentrated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Use the detailed workbook to trace every case and movement line.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items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263640" y="1691640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2D52"/>
                </a:solidFill>
              </a:rPr>
              <a:t>Top movement types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PETHIDINE 100 MG /2ML AMPULE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8036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2064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28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263640" y="20848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Dispense To Patient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503920" y="21031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744200" y="20848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488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PETHIDINE HCL 100 MG/2ML SC IM IV…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88036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880360" y="2788920"/>
            <a:ext cx="1304653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12064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17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263640" y="27706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Dispense To Patient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503920" y="27889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503920" y="2788920"/>
            <a:ext cx="1950689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744200" y="27706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443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DEMENTILE 10MG TAB.  B/30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88036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880360" y="3474720"/>
            <a:ext cx="1151164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2064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63640" y="34564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Stock Transfer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8503920" y="34747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503920" y="3474720"/>
            <a:ext cx="255395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744200" y="34564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58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4008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BEPANTHEN CREAM 5%  30GM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88036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880360" y="4160520"/>
            <a:ext cx="920931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2064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12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263640" y="41422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Return From Patient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503920" y="41605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503920" y="4160520"/>
            <a:ext cx="242185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744200" y="41422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55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4008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HIKMA  MIDAZOLAM 15MG/3ML AMPULE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88036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880360" y="4846320"/>
            <a:ext cx="920931" cy="201168"/>
          </a:xfrm>
          <a:prstGeom prst="roundRect">
            <a:avLst>
              <a:gd name="adj" fmla="val 18182"/>
            </a:avLst>
          </a:prstGeom>
          <a:solidFill>
            <a:srgbClr val="0F9D8A"/>
          </a:solidFill>
          <a:ln w="12700">
            <a:solidFill>
              <a:srgbClr val="0F9D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12064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12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263640" y="482803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Stock Transfer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503920" y="4846320"/>
            <a:ext cx="2148840" cy="201168"/>
          </a:xfrm>
          <a:prstGeom prst="roundRect">
            <a:avLst>
              <a:gd name="adj" fmla="val 18182"/>
            </a:avLst>
          </a:prstGeom>
          <a:solidFill>
            <a:srgbClr val="E8EFF4"/>
          </a:solidFill>
          <a:ln w="12700">
            <a:solidFill>
              <a:srgbClr val="E8EFF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503920" y="4846320"/>
            <a:ext cx="184941" cy="201168"/>
          </a:xfrm>
          <a:prstGeom prst="roundRect">
            <a:avLst>
              <a:gd name="adj" fmla="val 18182"/>
            </a:avLst>
          </a:prstGeom>
          <a:solidFill>
            <a:srgbClr val="F28A1A"/>
          </a:solidFill>
          <a:ln w="12700">
            <a:solidFill>
              <a:srgbClr val="F28A1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10744200" y="4828032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5364A"/>
                </a:solidFill>
              </a:rPr>
              <a:t>42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7607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0F9D8A"/>
                </a:solidFill>
              </a:rPr>
              <a:t>CRITICAL CASES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859536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D52"/>
                </a:solidFill>
              </a:rPr>
              <a:t>Highest-priority cases for immediate review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41732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The complete register and exact movement evidence are retained in the Excel workbook.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94360" y="1783080"/>
            <a:ext cx="82296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901952"/>
            <a:ext cx="731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Rank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1508760" y="1783080"/>
            <a:ext cx="12344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901952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Case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834640" y="1783080"/>
            <a:ext cx="25603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80360" y="1901952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Store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5486400" y="1783080"/>
            <a:ext cx="205740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32120" y="1901952"/>
            <a:ext cx="1965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Item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635240" y="1783080"/>
            <a:ext cx="164592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0" y="1901952"/>
            <a:ext cx="15544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Movement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372600" y="1783080"/>
            <a:ext cx="109728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18320" y="1901952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Score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0561320" y="1783080"/>
            <a:ext cx="1005840" cy="411480"/>
          </a:xfrm>
          <a:prstGeom prst="rect">
            <a:avLst/>
          </a:prstGeom>
          <a:solidFill>
            <a:srgbClr val="0F2D52"/>
          </a:solidFill>
          <a:ln w="12700">
            <a:solidFill>
              <a:srgbClr val="0F2D5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607040" y="1901952"/>
            <a:ext cx="914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Value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94360" y="2212848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508760" y="2212848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834640" y="2212848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486400" y="2212848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635240" y="2212848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372600" y="2212848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61320" y="2212848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233172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</a:t>
            </a:r>
            <a:endParaRPr lang="en-US" sz="820" dirty="0"/>
          </a:p>
        </p:txBody>
      </p:sp>
      <p:sp>
        <p:nvSpPr>
          <p:cNvPr id="27" name="Text 25"/>
          <p:cNvSpPr/>
          <p:nvPr/>
        </p:nvSpPr>
        <p:spPr>
          <a:xfrm>
            <a:off x="1554480" y="233172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MNH-MC-552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2880360" y="233172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5532120" y="233172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PRIZMA 4GM/0.5G VIAL(PIPERACILLIN…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680960" y="233172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Stock Transfer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9418320" y="233172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10607040" y="233172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901</a:t>
            </a:r>
            <a:endParaRPr lang="en-US" sz="820" dirty="0"/>
          </a:p>
        </p:txBody>
      </p:sp>
      <p:sp>
        <p:nvSpPr>
          <p:cNvPr id="33" name="Shape 31"/>
          <p:cNvSpPr/>
          <p:nvPr/>
        </p:nvSpPr>
        <p:spPr>
          <a:xfrm>
            <a:off x="594360" y="2651760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508760" y="2651760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834640" y="2651760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486400" y="2651760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635240" y="2651760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372600" y="2651760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0561320" y="2651760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277063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2</a:t>
            </a:r>
            <a:endParaRPr lang="en-US" sz="820" dirty="0"/>
          </a:p>
        </p:txBody>
      </p:sp>
      <p:sp>
        <p:nvSpPr>
          <p:cNvPr id="41" name="Text 39"/>
          <p:cNvSpPr/>
          <p:nvPr/>
        </p:nvSpPr>
        <p:spPr>
          <a:xfrm>
            <a:off x="1554480" y="277063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MNH-MC-528</a:t>
            </a:r>
            <a:endParaRPr lang="en-US" sz="820" dirty="0"/>
          </a:p>
        </p:txBody>
      </p:sp>
      <p:sp>
        <p:nvSpPr>
          <p:cNvPr id="42" name="Text 40"/>
          <p:cNvSpPr/>
          <p:nvPr/>
        </p:nvSpPr>
        <p:spPr>
          <a:xfrm>
            <a:off x="2880360" y="277063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ER Drugs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5532120" y="277063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LAVOXIN 500MG VIAL</a:t>
            </a:r>
            <a:endParaRPr lang="en-US" sz="820" dirty="0"/>
          </a:p>
        </p:txBody>
      </p:sp>
      <p:sp>
        <p:nvSpPr>
          <p:cNvPr id="44" name="Text 42"/>
          <p:cNvSpPr/>
          <p:nvPr/>
        </p:nvSpPr>
        <p:spPr>
          <a:xfrm>
            <a:off x="7680960" y="277063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9418320" y="277063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46" name="Text 44"/>
          <p:cNvSpPr/>
          <p:nvPr/>
        </p:nvSpPr>
        <p:spPr>
          <a:xfrm>
            <a:off x="10607040" y="277063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620</a:t>
            </a:r>
            <a:endParaRPr lang="en-US" sz="820" dirty="0"/>
          </a:p>
        </p:txBody>
      </p:sp>
      <p:sp>
        <p:nvSpPr>
          <p:cNvPr id="47" name="Shape 45"/>
          <p:cNvSpPr/>
          <p:nvPr/>
        </p:nvSpPr>
        <p:spPr>
          <a:xfrm>
            <a:off x="594360" y="3090672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508760" y="3090672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834640" y="3090672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486400" y="3090672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35240" y="3090672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9372600" y="3090672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0561320" y="3090672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40080" y="320954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</a:t>
            </a:r>
            <a:endParaRPr lang="en-US" sz="820" dirty="0"/>
          </a:p>
        </p:txBody>
      </p:sp>
      <p:sp>
        <p:nvSpPr>
          <p:cNvPr id="55" name="Text 53"/>
          <p:cNvSpPr/>
          <p:nvPr/>
        </p:nvSpPr>
        <p:spPr>
          <a:xfrm>
            <a:off x="1554480" y="320954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MNH-MC-504</a:t>
            </a:r>
            <a:endParaRPr lang="en-US" sz="820" dirty="0"/>
          </a:p>
        </p:txBody>
      </p:sp>
      <p:sp>
        <p:nvSpPr>
          <p:cNvPr id="56" name="Text 54"/>
          <p:cNvSpPr/>
          <p:nvPr/>
        </p:nvSpPr>
        <p:spPr>
          <a:xfrm>
            <a:off x="2880360" y="320954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57" name="Text 55"/>
          <p:cNvSpPr/>
          <p:nvPr/>
        </p:nvSpPr>
        <p:spPr>
          <a:xfrm>
            <a:off x="5532120" y="320954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MIRAN 500MG VIAL</a:t>
            </a:r>
            <a:endParaRPr lang="en-US" sz="820" dirty="0"/>
          </a:p>
        </p:txBody>
      </p:sp>
      <p:sp>
        <p:nvSpPr>
          <p:cNvPr id="58" name="Text 56"/>
          <p:cNvSpPr/>
          <p:nvPr/>
        </p:nvSpPr>
        <p:spPr>
          <a:xfrm>
            <a:off x="7680960" y="320954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59" name="Text 57"/>
          <p:cNvSpPr/>
          <p:nvPr/>
        </p:nvSpPr>
        <p:spPr>
          <a:xfrm>
            <a:off x="9418320" y="320954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60" name="Text 58"/>
          <p:cNvSpPr/>
          <p:nvPr/>
        </p:nvSpPr>
        <p:spPr>
          <a:xfrm>
            <a:off x="10607040" y="320954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395</a:t>
            </a: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594360" y="3529584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508760" y="3529584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834640" y="3529584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486400" y="3529584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635240" y="3529584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372600" y="3529584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0561320" y="3529584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40080" y="3648456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4</a:t>
            </a:r>
            <a:endParaRPr lang="en-US" sz="820" dirty="0"/>
          </a:p>
        </p:txBody>
      </p:sp>
      <p:sp>
        <p:nvSpPr>
          <p:cNvPr id="69" name="Text 67"/>
          <p:cNvSpPr/>
          <p:nvPr/>
        </p:nvSpPr>
        <p:spPr>
          <a:xfrm>
            <a:off x="1554480" y="3648456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MNH-MC-965</a:t>
            </a:r>
            <a:endParaRPr lang="en-US" sz="820" dirty="0"/>
          </a:p>
        </p:txBody>
      </p:sp>
      <p:sp>
        <p:nvSpPr>
          <p:cNvPr id="70" name="Text 68"/>
          <p:cNvSpPr/>
          <p:nvPr/>
        </p:nvSpPr>
        <p:spPr>
          <a:xfrm>
            <a:off x="2880360" y="3648456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71" name="Text 69"/>
          <p:cNvSpPr/>
          <p:nvPr/>
        </p:nvSpPr>
        <p:spPr>
          <a:xfrm>
            <a:off x="5532120" y="3648456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ENOXA  60MG SYRINGE  B/2</a:t>
            </a:r>
            <a:endParaRPr lang="en-US" sz="820" dirty="0"/>
          </a:p>
        </p:txBody>
      </p:sp>
      <p:sp>
        <p:nvSpPr>
          <p:cNvPr id="72" name="Text 70"/>
          <p:cNvSpPr/>
          <p:nvPr/>
        </p:nvSpPr>
        <p:spPr>
          <a:xfrm>
            <a:off x="7680960" y="36484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73" name="Text 71"/>
          <p:cNvSpPr/>
          <p:nvPr/>
        </p:nvSpPr>
        <p:spPr>
          <a:xfrm>
            <a:off x="9418320" y="3648456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74" name="Text 72"/>
          <p:cNvSpPr/>
          <p:nvPr/>
        </p:nvSpPr>
        <p:spPr>
          <a:xfrm>
            <a:off x="10607040" y="3648456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217</a:t>
            </a:r>
            <a:endParaRPr lang="en-US" sz="820" dirty="0"/>
          </a:p>
        </p:txBody>
      </p:sp>
      <p:sp>
        <p:nvSpPr>
          <p:cNvPr id="75" name="Shape 73"/>
          <p:cNvSpPr/>
          <p:nvPr/>
        </p:nvSpPr>
        <p:spPr>
          <a:xfrm>
            <a:off x="594360" y="3968496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508760" y="3968496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834640" y="3968496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86400" y="3968496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7635240" y="3968496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3968496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0561320" y="3968496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0080" y="4087368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5</a:t>
            </a:r>
            <a:endParaRPr lang="en-US" sz="820" dirty="0"/>
          </a:p>
        </p:txBody>
      </p:sp>
      <p:sp>
        <p:nvSpPr>
          <p:cNvPr id="83" name="Text 81"/>
          <p:cNvSpPr/>
          <p:nvPr/>
        </p:nvSpPr>
        <p:spPr>
          <a:xfrm>
            <a:off x="1554480" y="4087368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MNH-MC-503</a:t>
            </a:r>
            <a:endParaRPr lang="en-US" sz="820" dirty="0"/>
          </a:p>
        </p:txBody>
      </p:sp>
      <p:sp>
        <p:nvSpPr>
          <p:cNvPr id="84" name="Text 82"/>
          <p:cNvSpPr/>
          <p:nvPr/>
        </p:nvSpPr>
        <p:spPr>
          <a:xfrm>
            <a:off x="2880360" y="4087368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85" name="Text 83"/>
          <p:cNvSpPr/>
          <p:nvPr/>
        </p:nvSpPr>
        <p:spPr>
          <a:xfrm>
            <a:off x="5532120" y="4087368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MIRAN 500MG VIAL</a:t>
            </a:r>
            <a:endParaRPr lang="en-US" sz="820" dirty="0"/>
          </a:p>
        </p:txBody>
      </p:sp>
      <p:sp>
        <p:nvSpPr>
          <p:cNvPr id="86" name="Text 84"/>
          <p:cNvSpPr/>
          <p:nvPr/>
        </p:nvSpPr>
        <p:spPr>
          <a:xfrm>
            <a:off x="7680960" y="4087368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Return From Patient</a:t>
            </a:r>
            <a:endParaRPr lang="en-US" sz="820" dirty="0"/>
          </a:p>
        </p:txBody>
      </p:sp>
      <p:sp>
        <p:nvSpPr>
          <p:cNvPr id="87" name="Text 85"/>
          <p:cNvSpPr/>
          <p:nvPr/>
        </p:nvSpPr>
        <p:spPr>
          <a:xfrm>
            <a:off x="9418320" y="4087368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88" name="Text 86"/>
          <p:cNvSpPr/>
          <p:nvPr/>
        </p:nvSpPr>
        <p:spPr>
          <a:xfrm>
            <a:off x="10607040" y="408736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138</a:t>
            </a:r>
            <a:endParaRPr lang="en-US" sz="820" dirty="0"/>
          </a:p>
        </p:txBody>
      </p:sp>
      <p:sp>
        <p:nvSpPr>
          <p:cNvPr id="89" name="Shape 87"/>
          <p:cNvSpPr/>
          <p:nvPr/>
        </p:nvSpPr>
        <p:spPr>
          <a:xfrm>
            <a:off x="594360" y="4407408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508760" y="4407408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2834640" y="4407408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5486400" y="4407408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7635240" y="4407408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372600" y="4407408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0561320" y="4407408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640080" y="45262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6</a:t>
            </a:r>
            <a:endParaRPr lang="en-US" sz="820" dirty="0"/>
          </a:p>
        </p:txBody>
      </p:sp>
      <p:sp>
        <p:nvSpPr>
          <p:cNvPr id="97" name="Text 95"/>
          <p:cNvSpPr/>
          <p:nvPr/>
        </p:nvSpPr>
        <p:spPr>
          <a:xfrm>
            <a:off x="1554480" y="4526280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MNH-MC-740</a:t>
            </a:r>
            <a:endParaRPr lang="en-US" sz="820" dirty="0"/>
          </a:p>
        </p:txBody>
      </p:sp>
      <p:sp>
        <p:nvSpPr>
          <p:cNvPr id="98" name="Text 96"/>
          <p:cNvSpPr/>
          <p:nvPr/>
        </p:nvSpPr>
        <p:spPr>
          <a:xfrm>
            <a:off x="2880360" y="4526280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99" name="Text 97"/>
          <p:cNvSpPr/>
          <p:nvPr/>
        </p:nvSpPr>
        <p:spPr>
          <a:xfrm>
            <a:off x="5532120" y="4526280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APDX (APIXABAN) 5MG TAB. B/30</a:t>
            </a:r>
            <a:endParaRPr lang="en-US" sz="820" dirty="0"/>
          </a:p>
        </p:txBody>
      </p:sp>
      <p:sp>
        <p:nvSpPr>
          <p:cNvPr id="100" name="Text 98"/>
          <p:cNvSpPr/>
          <p:nvPr/>
        </p:nvSpPr>
        <p:spPr>
          <a:xfrm>
            <a:off x="7680960" y="4526280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01" name="Text 99"/>
          <p:cNvSpPr/>
          <p:nvPr/>
        </p:nvSpPr>
        <p:spPr>
          <a:xfrm>
            <a:off x="9418320" y="452628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02" name="Text 100"/>
          <p:cNvSpPr/>
          <p:nvPr/>
        </p:nvSpPr>
        <p:spPr>
          <a:xfrm>
            <a:off x="10607040" y="4526280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86</a:t>
            </a:r>
            <a:endParaRPr lang="en-US" sz="820" dirty="0"/>
          </a:p>
        </p:txBody>
      </p:sp>
      <p:sp>
        <p:nvSpPr>
          <p:cNvPr id="103" name="Shape 101"/>
          <p:cNvSpPr/>
          <p:nvPr/>
        </p:nvSpPr>
        <p:spPr>
          <a:xfrm>
            <a:off x="594360" y="4846320"/>
            <a:ext cx="82296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508760" y="4846320"/>
            <a:ext cx="12344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2834640" y="4846320"/>
            <a:ext cx="25603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5486400" y="4846320"/>
            <a:ext cx="205740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7635240" y="4846320"/>
            <a:ext cx="164592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9372600" y="4846320"/>
            <a:ext cx="109728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0561320" y="4846320"/>
            <a:ext cx="1005840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640080" y="4965192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7</a:t>
            </a:r>
            <a:endParaRPr lang="en-US" sz="820" dirty="0"/>
          </a:p>
        </p:txBody>
      </p:sp>
      <p:sp>
        <p:nvSpPr>
          <p:cNvPr id="111" name="Text 109"/>
          <p:cNvSpPr/>
          <p:nvPr/>
        </p:nvSpPr>
        <p:spPr>
          <a:xfrm>
            <a:off x="1554480" y="4965192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MNH-MC-818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2880360" y="4965192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5532120" y="496519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atroPINE sulfate 0.5mg/ml amp. PSI</a:t>
            </a:r>
            <a:endParaRPr lang="en-US" sz="820" dirty="0"/>
          </a:p>
        </p:txBody>
      </p:sp>
      <p:sp>
        <p:nvSpPr>
          <p:cNvPr id="114" name="Text 112"/>
          <p:cNvSpPr/>
          <p:nvPr/>
        </p:nvSpPr>
        <p:spPr>
          <a:xfrm>
            <a:off x="7680960" y="4965192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15" name="Text 113"/>
          <p:cNvSpPr/>
          <p:nvPr/>
        </p:nvSpPr>
        <p:spPr>
          <a:xfrm>
            <a:off x="9418320" y="4965192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10607040" y="4965192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43</a:t>
            </a:r>
            <a:endParaRPr lang="en-US" sz="820" dirty="0"/>
          </a:p>
        </p:txBody>
      </p:sp>
      <p:sp>
        <p:nvSpPr>
          <p:cNvPr id="117" name="Shape 115"/>
          <p:cNvSpPr/>
          <p:nvPr/>
        </p:nvSpPr>
        <p:spPr>
          <a:xfrm>
            <a:off x="594360" y="5285232"/>
            <a:ext cx="82296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508760" y="5285232"/>
            <a:ext cx="12344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2834640" y="5285232"/>
            <a:ext cx="25603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5486400" y="5285232"/>
            <a:ext cx="205740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7635240" y="5285232"/>
            <a:ext cx="164592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9372600" y="5285232"/>
            <a:ext cx="109728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10561320" y="5285232"/>
            <a:ext cx="1005840" cy="420624"/>
          </a:xfrm>
          <a:prstGeom prst="rect">
            <a:avLst/>
          </a:prstGeom>
          <a:solidFill>
            <a:srgbClr val="F3F7FA"/>
          </a:solidFill>
          <a:ln w="6350">
            <a:solidFill>
              <a:srgbClr val="DCE6EE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640080" y="5404104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8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1554480" y="5404104"/>
            <a:ext cx="1143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5364A"/>
                </a:solidFill>
              </a:rPr>
              <a:t>MNH-MC-1013</a:t>
            </a:r>
            <a:endParaRPr lang="en-US" sz="820" dirty="0"/>
          </a:p>
        </p:txBody>
      </p:sp>
      <p:sp>
        <p:nvSpPr>
          <p:cNvPr id="126" name="Text 124"/>
          <p:cNvSpPr/>
          <p:nvPr/>
        </p:nvSpPr>
        <p:spPr>
          <a:xfrm>
            <a:off x="2880360" y="5404104"/>
            <a:ext cx="2468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MNH · Inpatient Pharmacy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5532120" y="5404104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TOVAST 20MG TAB.  B/30</a:t>
            </a:r>
            <a:endParaRPr lang="en-US" sz="820" dirty="0"/>
          </a:p>
        </p:txBody>
      </p:sp>
      <p:sp>
        <p:nvSpPr>
          <p:cNvPr id="128" name="Text 126"/>
          <p:cNvSpPr/>
          <p:nvPr/>
        </p:nvSpPr>
        <p:spPr>
          <a:xfrm>
            <a:off x="7680960" y="5404104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Dispense To Patient</a:t>
            </a:r>
            <a:endParaRPr lang="en-US" sz="820" dirty="0"/>
          </a:p>
        </p:txBody>
      </p:sp>
      <p:sp>
        <p:nvSpPr>
          <p:cNvPr id="129" name="Text 127"/>
          <p:cNvSpPr/>
          <p:nvPr/>
        </p:nvSpPr>
        <p:spPr>
          <a:xfrm>
            <a:off x="9418320" y="5404104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100.0</a:t>
            </a:r>
            <a:endParaRPr lang="en-US" sz="820" dirty="0"/>
          </a:p>
        </p:txBody>
      </p:sp>
      <p:sp>
        <p:nvSpPr>
          <p:cNvPr id="130" name="Text 128"/>
          <p:cNvSpPr/>
          <p:nvPr/>
        </p:nvSpPr>
        <p:spPr>
          <a:xfrm>
            <a:off x="10607040" y="5404104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20" dirty="0">
                <a:solidFill>
                  <a:srgbClr val="15364A"/>
                </a:solidFill>
              </a:rPr>
              <a:t>36</a:t>
            </a:r>
            <a:endParaRPr lang="en-US" sz="8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95760" y="6510528"/>
            <a:ext cx="164592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64748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DIAR Executive Report</dc:title>
  <dc:subject>DIAR Executive Analytics</dc:subject>
  <dc:creator>HMH Executive Healthcare Platform</dc:creator>
  <cp:lastModifiedBy>HMH Executive Healthcare Platform</cp:lastModifiedBy>
  <cp:revision>1</cp:revision>
  <dcterms:created xsi:type="dcterms:W3CDTF">2026-07-24T19:53:25Z</dcterms:created>
  <dcterms:modified xsi:type="dcterms:W3CDTF">2026-07-24T19:53:25Z</dcterms:modified>
</cp:coreProperties>
</file>