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R_MASTER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HMH  |  Drug Inventory Anomaly &amp; Risk Intelligence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15200" y="164592"/>
            <a:ext cx="4434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[[SCOPE]]  ·  [[MONTH]]  ·  Frozen snapshot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510528"/>
            <a:ext cx="5852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Inventory-cost scale only — not confirmed loss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217920" y="6510528"/>
            <a:ext cx="5532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[[GENERATED_AT]]  |  [[SOURCE_IDENTITY]]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1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960120"/>
            <a:ext cx="10972800" cy="4983480"/>
          </a:xfrm>
          <a:prstGeom prst="roundRect">
            <a:avLst>
              <a:gd name="adj" fmla="val 2202"/>
            </a:avLst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32520" y="1508760"/>
            <a:ext cx="2057400" cy="2057400"/>
          </a:xfrm>
          <a:prstGeom prst="ellipse">
            <a:avLst/>
          </a:prstGeom>
          <a:solidFill>
            <a:srgbClr val="0F9D8A">
              <a:alpha val="88000"/>
            </a:srgbClr>
          </a:solidFill>
          <a:ln w="25400">
            <a:solidFill>
              <a:srgbClr val="68D6C7">
                <a:alpha val="5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281160" y="1874520"/>
            <a:ext cx="960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✓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960120" y="132588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62D7C8"/>
                </a:solidFill>
              </a:rPr>
              <a:t>DRUG INVENTORY ANOMALY &amp; RISK INTELLIGENCE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1783080"/>
            <a:ext cx="7498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</a:rPr>
              <a:t>Executive Review Report</a:t>
            </a:r>
            <a:endParaRPr lang="en-US" sz="370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F7F5"/>
                </a:solidFill>
              </a:rPr>
              <a:t>[[SCOPE]]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127248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7E3"/>
                </a:solidFill>
              </a:rPr>
              <a:t>Frozen month [[MONTH]]  ·  Exact 365-day statistical comparison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960120" y="3794760"/>
            <a:ext cx="201168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3272" y="385876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9D8A"/>
                </a:solidFill>
              </a:rPr>
              <a:t>[[CASES]] review cases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154680" y="3794760"/>
            <a:ext cx="196596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3858768"/>
            <a:ext cx="18196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D83A56"/>
                </a:solidFill>
              </a:rPr>
              <a:t>[[CRITICAL]] critical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303520" y="3794760"/>
            <a:ext cx="214884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76672" y="3858768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766E"/>
                </a:solidFill>
              </a:rPr>
              <a:t>SAR [[COST]]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960120" y="461772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Prepared for executive review and controlled investigation follow-up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60120" y="5102352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B7CBD9"/>
                </a:solidFill>
              </a:rPr>
              <a:t>This report prioritises review. It does not prove manipulation, theft or financial loss.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DECISION AGENDA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Recommended management review sequence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Actions are designed for controlled review, investigation and traceable follow-up.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737360"/>
            <a:ext cx="438912" cy="438912"/>
          </a:xfrm>
          <a:prstGeom prst="ellipse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82880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325880" y="170078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184708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5364A"/>
                </a:solidFill>
              </a:rPr>
              <a:t>[[ACTION_1]]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256032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65176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325880" y="252374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72768" y="267004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[[ACTION_2]]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85800" y="338328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347472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325880" y="334670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572768" y="349300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[[ACTION_3]]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5800" y="420624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429768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325880" y="416966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72768" y="431596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[[ACTION_4]]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85800" y="502920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512064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325880" y="499262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572768" y="513892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[[ACTION_5]]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5800" y="5870448"/>
            <a:ext cx="10652760" cy="365760"/>
          </a:xfrm>
          <a:prstGeom prst="roundRect">
            <a:avLst>
              <a:gd name="adj" fmla="val 10000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5971032"/>
            <a:ext cx="10104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Follow-up fields: Review Status · Review Owner · Review Result · Management Notes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METHODOLOGY &amp; CONTROLS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How to interpret the results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report is designed for review prioritisation, not automatic accusation or financial-loss recognition.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58368" y="164592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78308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Statistical grain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926080" y="164592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4680" y="176479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Hospital + source DB + branch + store + item + raw unit + movement code + movement effect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58368" y="225856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239572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Reference period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926080" y="225856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54680" y="237744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365 days preceding each review day; review day excluded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58368" y="2871216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3008376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Item scope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926080" y="2871216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2990088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Drug items only (ITEMSTORETYPE = 2)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58368" y="3483864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3621024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Excluded stores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926080" y="3483864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54680" y="3602736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Stores 56 and 57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58368" y="4096512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423367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Financial values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926080" y="4096512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54680" y="4215384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Inventory cost recorded at movement time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58368" y="470916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" y="484632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Read boundary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926080" y="470916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154680" y="482803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Direct MNH and NJCH reads; no database link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58368" y="532180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41248" y="545896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Write boundary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926080" y="532180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54680" y="544068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No operational medication-table or frozen-snapshot writes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DATA TRUST &amp; EXPORT MANIFEST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Traceability of the generated report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Every output remains bound to exact source identities and frozen snapshot references.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Report scope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37744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[[SCOPE]]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1908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Frozen month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90956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[[MONTH]]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8580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696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Snapshot references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37744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[[SNAPSHOT_REFS]]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792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Workbook contract SHA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90956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[[WORKBOOK_SHA]]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8580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file SHA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37744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[[FILE_SHA]]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1792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1908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by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0956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[[GENERATED_BY]]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85800" y="457200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86968" y="470916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at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2377440" y="469087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[[GENERATED_AT]]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85800" y="5650992"/>
            <a:ext cx="10744200" cy="530352"/>
          </a:xfrm>
          <a:prstGeom prst="roundRect">
            <a:avLst>
              <a:gd name="adj" fmla="val 10345"/>
            </a:avLst>
          </a:prstGeom>
          <a:solidFill>
            <a:srgbClr val="EAF7F5"/>
          </a:solidFill>
          <a:ln w="12700">
            <a:solidFill>
              <a:srgbClr val="BFE4D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4400" y="5824728"/>
            <a:ext cx="10287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</a:rPr>
              <a:t>PASS  ·  Frozen identity retained  ·  Operational MM writes NONE  ·  Database Link NONE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EXECUTIVE SUMMARY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What requires management attention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selected frozen snapshot translated into decision-ready priorities.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874520"/>
            <a:ext cx="73152" cy="109728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REQUIRING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[[CASES]]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2788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88920" y="1874520"/>
            <a:ext cx="73152" cy="1097280"/>
          </a:xfrm>
          <a:prstGeom prst="rect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CRITICAL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017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[[CRITICAL]]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5074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074920" y="1874520"/>
            <a:ext cx="73152" cy="109728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HIGH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03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[[HIGH]]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7360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360920" y="1874520"/>
            <a:ext cx="73152" cy="109728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89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MEDIUM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589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[[MEDIUM]]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9646920" y="1874520"/>
            <a:ext cx="20116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646920" y="1874520"/>
            <a:ext cx="73152" cy="109728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0" y="2020824"/>
            <a:ext cx="16642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ASSOCIATED COST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875520" y="2304288"/>
            <a:ext cx="166420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SAR [[COST]]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502920" y="3246120"/>
            <a:ext cx="699516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34930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D52"/>
                </a:solidFill>
              </a:rPr>
              <a:t>Management interpretation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804672" y="385876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60704" y="379476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[[INSIGHT_1]]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4672" y="422452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60704" y="416052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[[INSIGHT_2]]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04672" y="459028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60704" y="452628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[[INSIGHT_3]]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804672" y="495604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60704" y="489204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[[INSIGHT_4]]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804672" y="532180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60704" y="525780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[[INSIGHT_5]]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726680" y="3246120"/>
            <a:ext cx="3931920" cy="2651760"/>
          </a:xfrm>
          <a:prstGeom prst="roundRect">
            <a:avLst>
              <a:gd name="adj" fmla="val 2759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001000" y="349300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D28D9"/>
                </a:solidFill>
              </a:rPr>
              <a:t>Decision focus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8001000" y="3950208"/>
            <a:ext cx="333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2D52"/>
                </a:solidFill>
              </a:rPr>
              <a:t>[[DECISION_FOCUS]]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8001000" y="539496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Owner and outcome must be recorded in the All Cases sheet.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PERFORMANCE SCORECARD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Scale, coverage and review workload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All figures are bound to the closed snapshot; no live recalculation after export.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94360" y="1783080"/>
            <a:ext cx="73152" cy="114300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groups reviewed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[[GROUPS]]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338328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83280" y="1783080"/>
            <a:ext cx="73152" cy="114300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as % reviewed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1188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[[CASE_SHARE]]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617220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7220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Transactions represented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40080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[[TRANSACTIONS]]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896112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96112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8972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lines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18972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[[LINES]]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59436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9436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Stores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2296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[[STORES]]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338328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38328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1188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Items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1188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[[ITEMS]]</a:t>
            </a:r>
            <a:endParaRPr lang="en-US" sz="2300" dirty="0"/>
          </a:p>
        </p:txBody>
      </p:sp>
      <p:sp>
        <p:nvSpPr>
          <p:cNvPr id="29" name="Shape 27"/>
          <p:cNvSpPr/>
          <p:nvPr/>
        </p:nvSpPr>
        <p:spPr>
          <a:xfrm>
            <a:off x="617220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72200" y="3291840"/>
            <a:ext cx="73152" cy="114300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Users associated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40080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[[USERS]]</a:t>
            </a:r>
            <a:endParaRPr lang="en-US" sz="2300" dirty="0"/>
          </a:p>
        </p:txBody>
      </p:sp>
      <p:sp>
        <p:nvSpPr>
          <p:cNvPr id="33" name="Shape 31"/>
          <p:cNvSpPr/>
          <p:nvPr/>
        </p:nvSpPr>
        <p:spPr>
          <a:xfrm>
            <a:off x="896112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961120" y="3291840"/>
            <a:ext cx="73152" cy="11430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18972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Completed days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918972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[[DAYS]]</a:t>
            </a:r>
            <a:endParaRPr lang="en-US" sz="2300" dirty="0"/>
          </a:p>
        </p:txBody>
      </p:sp>
      <p:sp>
        <p:nvSpPr>
          <p:cNvPr id="37" name="Shape 35"/>
          <p:cNvSpPr/>
          <p:nvPr/>
        </p:nvSpPr>
        <p:spPr>
          <a:xfrm>
            <a:off x="594360" y="507492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FFF7E8"/>
          </a:solidFill>
          <a:ln w="12700">
            <a:solidFill>
              <a:srgbClr val="F2D29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41248" y="5294376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5A00"/>
                </a:solidFill>
              </a:rPr>
              <a:t>Interpretation boundary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2514600" y="5239512"/>
            <a:ext cx="8549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5A00"/>
                </a:solidFill>
              </a:rPr>
              <a:t>Associated value is an inventory-cost scale used to prioritise review. It is not a selling-price amount or a confirmed loss.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PRIORITY DISTRIBUTION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cases by severity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Start with critical cases, then high-priority and higher-cost movements.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Critical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[[SEV_CRITICAL_CX]]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[[CRITICAL]]  ·  [[CRITICAL_PCT]]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8620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High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8803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880360"/>
            <a:ext cx="[[SEV_HIGH_CX]]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8620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[[HIGH]]  ·  [[HIGH_PCT]]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730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Medium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749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749040"/>
            <a:ext cx="[[SEV_MEDIUM_CX]]" cy="201168"/>
          </a:xfrm>
          <a:prstGeom prst="roundRect">
            <a:avLst>
              <a:gd name="adj" fmla="val 18182"/>
            </a:avLst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730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[[MEDIUM]]  ·  [[MEDIUM_PCT]]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85800" y="4709160"/>
            <a:ext cx="107899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495604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4748B"/>
                </a:solidFill>
              </a:rPr>
              <a:t>Critical-cost exposure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880360" y="48646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83A56"/>
                </a:solidFill>
              </a:rPr>
              <a:t>SAR [[CRITICAL_COST]]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983480" y="4855464"/>
            <a:ext cx="6035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Critical cases must be reviewed before lower priorities, with source documents and approvals matched to the exact movement evidence.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DAILY TREND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workload across the frozen month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Selected daily points show how review cases changed through the period.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5184648"/>
            <a:ext cx="10561320" cy="0"/>
          </a:xfrm>
          <a:prstGeom prst="line">
            <a:avLst/>
          </a:prstGeom>
          <a:noFill/>
          <a:ln w="12700">
            <a:solidFill>
              <a:srgbClr val="B8C8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[[DAY_1_Y]]"/>
            <a:ext cx="438912" cy="[[DAY_1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[[DAY_1_VALUE]]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1264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[[DAY_1_LABEL]]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1892808" y="[[DAY_2_Y]]"/>
            <a:ext cx="438912" cy="[[DAY_2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5564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[[DAY_2_VALUE]]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63677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[[DAY_2_LABEL]]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916936" y="[[DAY_3_Y]]"/>
            <a:ext cx="438912" cy="[[DAY_3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7977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[[DAY_3_VALUE]]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66090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[[DAY_3_LABEL]]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941064" y="[[DAY_4_Y]]"/>
            <a:ext cx="438912" cy="[[DAY_4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0390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[[DAY_4_VALUE]]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68503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[[DAY_4_LABEL]]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965192" y="[[DAY_5_Y]]"/>
            <a:ext cx="438912" cy="[[DAY_5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2803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[[DAY_5_VALUE]]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70916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[[DAY_5_LABEL]]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5989320" y="[[DAY_6_Y]]"/>
            <a:ext cx="438912" cy="[[DAY_6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216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[[DAY_6_VALUE]]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73328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[[DAY_6_LABEL]]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013448" y="[[DAY_7_Y]]"/>
            <a:ext cx="438912" cy="[[DAY_7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7628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[[DAY_7_VALUE]]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75741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[[DAY_7_LABEL]]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8037576" y="[[DAY_8_Y]]"/>
            <a:ext cx="438912" cy="[[DAY_8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0041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[[DAY_8_VALUE]]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8154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[[DAY_8_LABEL]]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9061704" y="[[DAY_9_Y]]"/>
            <a:ext cx="438912" cy="[[DAY_9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2454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[[DAY_9_VALUE]]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80567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[[DAY_9_LABEL]]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10085832" y="[[DAY_10_Y]]"/>
            <a:ext cx="438912" cy="[[DAY_10_CY]]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94867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[[DAY_10_VALUE]]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982980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[[DAY_10_LABEL]]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31520" y="5715000"/>
            <a:ext cx="10652760" cy="429768"/>
          </a:xfrm>
          <a:prstGeom prst="roundRect">
            <a:avLst>
              <a:gd name="adj" fmla="val 10638"/>
            </a:avLst>
          </a:prstGeom>
          <a:solidFill>
            <a:srgbClr val="ECF8F6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60120" y="5833872"/>
            <a:ext cx="10149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766E"/>
                </a:solidFill>
              </a:rPr>
              <a:t>Peak day [[PEAK_DAY]]  ·  [[PEAK_CASES]] cases  ·  SAR [[PEAK_COST]] associated cost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HOSPITAL COMPARISON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Coverage in the selected scope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Direct connections to MNH and NJCH; each snapshot remains separately traceable.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MNH / ORAMNH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[[HOSP_MNH_CX]]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[[MNH_CASES]] cases  ·  SAR [[MNH_COST]]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907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NJCH / ORANJC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926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926080"/>
            <a:ext cx="[[HOSP_NJCH_CX]]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907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[[NJCH_CASES]] cases  ·  SAR [[NJCH_COST]]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MNH snapshot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9D8A"/>
                </a:solidFill>
              </a:rPr>
              <a:t>ID [[MNH_SNAPSHOT]]  ·  v[[MNH_VERSION]]  ·  [[MNH_STATUS]]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8076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5508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NJCH snapshot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5508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8D9"/>
                </a:solidFill>
              </a:rPr>
              <a:t>ID [[NJCH_SNAPSHOT]]  ·  v[[NJCH_VERSION]]  ·  [[NJCH_STATUS]]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STORE CONCENTRATION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Stores requiring the earliest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Ranked by case count, with associated inventory-cost scale retained.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764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[[STORE_1_NAME]]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1783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1783080"/>
            <a:ext cx="[[STORE_1_CX]]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764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[[STORE_1_CASES]] cases  ·  SAR [[STORE_1_COST]]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542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[[STORE_2_NAME]]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56032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560320"/>
            <a:ext cx="[[STORE_2_CX]]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542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[[STORE_2_CASES]] cases  ·  SAR [[STORE_2_COST]]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3192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[[STORE_3_NAME]]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3375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337560"/>
            <a:ext cx="[[STORE_3_CX]]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3192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[[STORE_3_CASES]] cases  ·  SAR [[STORE_3_COST]]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" y="40965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[[STORE_4_NAME]]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926080" y="411480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926080" y="4114800"/>
            <a:ext cx="[[STORE_4_CX]]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698480" y="409651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[[STORE_4_CASES]] cases  ·  SAR [[STORE_4_COST]]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85800" y="4873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[[STORE_5_NAME]]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926080" y="4892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26080" y="4892040"/>
            <a:ext cx="[[STORE_5_CX]]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698480" y="4873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[[STORE_5_CASES]] cases  ·  SAR [[STORE_5_COST]]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ITEMS &amp; MOVEMENT TYPES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Where the review population is concentrated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Use the detailed workbook to trace every case and movement line.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items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263640" y="16916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movement types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[[ITEM_1_NAME]]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88036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80360" y="2103120"/>
            <a:ext cx="[[ITEM_1_CX]]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2064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[[ITEM_1_CASES]]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26364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[[MOVE_1_NAME]]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50392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03920" y="2103120"/>
            <a:ext cx="[[MOVE_1_CX]]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4420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[[MOVE_1_CASES]]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[[ITEM_2_NAME]]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88036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880360" y="2788920"/>
            <a:ext cx="[[ITEM_2_CX]]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064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[[ITEM_2_CASES]]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26364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[[MOVE_2_NAME]]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50392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503920" y="2788920"/>
            <a:ext cx="[[MOVE_2_CX]]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74420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[[MOVE_2_CASES]]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[[ITEM_3_NAME]]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88036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880360" y="3474720"/>
            <a:ext cx="[[ITEM_3_CX]]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2064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[[ITEM_3_CASES]]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6364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[[MOVE_3_NAME]]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50392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503920" y="3474720"/>
            <a:ext cx="[[MOVE_3_CX]]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74420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[[MOVE_3_CASES]]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4008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[[ITEM_4_NAME]]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88036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880360" y="4160520"/>
            <a:ext cx="[[ITEM_4_CX]]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2064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[[ITEM_4_CASES]]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26364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[[MOVE_4_NAME]]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850392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503920" y="4160520"/>
            <a:ext cx="[[MOVE_4_CX]]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74420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[[MOVE_4_CASES]]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4008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[[ITEM_5_NAME]]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88036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880360" y="4846320"/>
            <a:ext cx="[[ITEM_5_CX]]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12064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[[ITEM_5_CASES]]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26364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[[MOVE_5_NAME]]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50392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503920" y="4846320"/>
            <a:ext cx="[[MOVE_5_CX]]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74420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[[MOVE_5_CASES]]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CRITICAL CASES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Highest-priority cases for immediate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complete register and exact movement evidence are retained in the Excel workbook.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82296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901952"/>
            <a:ext cx="7315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Rank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508760" y="1783080"/>
            <a:ext cx="12344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54480" y="1901952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Case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834640" y="1783080"/>
            <a:ext cx="25603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80360" y="1901952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Store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5486400" y="1783080"/>
            <a:ext cx="205740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532120" y="1901952"/>
            <a:ext cx="1965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Item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7635240" y="1783080"/>
            <a:ext cx="16459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80960" y="1901952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Movement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372600" y="1783080"/>
            <a:ext cx="109728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18320" y="1901952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Score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0561320" y="1783080"/>
            <a:ext cx="10058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607040" y="1901952"/>
            <a:ext cx="914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Value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94360" y="2212848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508760" y="2212848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834640" y="2212848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0" y="2212848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635240" y="2212848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372600" y="2212848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561320" y="2212848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2331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[[CASE_1_RANK]]</a:t>
            </a:r>
            <a:endParaRPr lang="en-US" sz="820" dirty="0"/>
          </a:p>
        </p:txBody>
      </p:sp>
      <p:sp>
        <p:nvSpPr>
          <p:cNvPr id="27" name="Text 25"/>
          <p:cNvSpPr/>
          <p:nvPr/>
        </p:nvSpPr>
        <p:spPr>
          <a:xfrm>
            <a:off x="1554480" y="233172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[[CASE_1_ID]]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2880360" y="233172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[[CASE_1_STORE]]</a:t>
            </a:r>
            <a:endParaRPr lang="en-US" sz="820" dirty="0"/>
          </a:p>
        </p:txBody>
      </p:sp>
      <p:sp>
        <p:nvSpPr>
          <p:cNvPr id="29" name="Text 27"/>
          <p:cNvSpPr/>
          <p:nvPr/>
        </p:nvSpPr>
        <p:spPr>
          <a:xfrm>
            <a:off x="5532120" y="23317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[[CASE_1_ITEM]]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680960" y="233172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[[CASE_1_MOVE]]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9418320" y="233172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[[CASE_1_SCORE]]</a:t>
            </a:r>
            <a:endParaRPr lang="en-US" sz="820" dirty="0"/>
          </a:p>
        </p:txBody>
      </p:sp>
      <p:sp>
        <p:nvSpPr>
          <p:cNvPr id="32" name="Text 30"/>
          <p:cNvSpPr/>
          <p:nvPr/>
        </p:nvSpPr>
        <p:spPr>
          <a:xfrm>
            <a:off x="10607040" y="233172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[[CASE_1_VALUE]]</a:t>
            </a:r>
            <a:endParaRPr lang="en-US" sz="820" dirty="0"/>
          </a:p>
        </p:txBody>
      </p:sp>
      <p:sp>
        <p:nvSpPr>
          <p:cNvPr id="33" name="Shape 31"/>
          <p:cNvSpPr/>
          <p:nvPr/>
        </p:nvSpPr>
        <p:spPr>
          <a:xfrm>
            <a:off x="594360" y="2651760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508760" y="2651760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834640" y="2651760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0" y="2651760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635240" y="2651760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372600" y="2651760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561320" y="2651760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2770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[[CASE_2_RANK]]</a:t>
            </a:r>
            <a:endParaRPr lang="en-US" sz="820" dirty="0"/>
          </a:p>
        </p:txBody>
      </p:sp>
      <p:sp>
        <p:nvSpPr>
          <p:cNvPr id="41" name="Text 39"/>
          <p:cNvSpPr/>
          <p:nvPr/>
        </p:nvSpPr>
        <p:spPr>
          <a:xfrm>
            <a:off x="1554480" y="277063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[[CASE_2_ID]]</a:t>
            </a:r>
            <a:endParaRPr lang="en-US" sz="820" dirty="0"/>
          </a:p>
        </p:txBody>
      </p:sp>
      <p:sp>
        <p:nvSpPr>
          <p:cNvPr id="42" name="Text 40"/>
          <p:cNvSpPr/>
          <p:nvPr/>
        </p:nvSpPr>
        <p:spPr>
          <a:xfrm>
            <a:off x="2880360" y="277063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[[CASE_2_STORE]]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5532120" y="277063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[[CASE_2_ITEM]]</a:t>
            </a:r>
            <a:endParaRPr lang="en-US" sz="820" dirty="0"/>
          </a:p>
        </p:txBody>
      </p:sp>
      <p:sp>
        <p:nvSpPr>
          <p:cNvPr id="44" name="Text 42"/>
          <p:cNvSpPr/>
          <p:nvPr/>
        </p:nvSpPr>
        <p:spPr>
          <a:xfrm>
            <a:off x="7680960" y="277063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[[CASE_2_MOVE]]</a:t>
            </a:r>
            <a:endParaRPr lang="en-US" sz="820" dirty="0"/>
          </a:p>
        </p:txBody>
      </p:sp>
      <p:sp>
        <p:nvSpPr>
          <p:cNvPr id="45" name="Text 43"/>
          <p:cNvSpPr/>
          <p:nvPr/>
        </p:nvSpPr>
        <p:spPr>
          <a:xfrm>
            <a:off x="9418320" y="277063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[[CASE_2_SCORE]]</a:t>
            </a:r>
            <a:endParaRPr lang="en-US" sz="820" dirty="0"/>
          </a:p>
        </p:txBody>
      </p:sp>
      <p:sp>
        <p:nvSpPr>
          <p:cNvPr id="46" name="Text 44"/>
          <p:cNvSpPr/>
          <p:nvPr/>
        </p:nvSpPr>
        <p:spPr>
          <a:xfrm>
            <a:off x="10607040" y="277063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[[CASE_2_VALUE]]</a:t>
            </a:r>
            <a:endParaRPr lang="en-US" sz="820" dirty="0"/>
          </a:p>
        </p:txBody>
      </p:sp>
      <p:sp>
        <p:nvSpPr>
          <p:cNvPr id="47" name="Shape 45"/>
          <p:cNvSpPr/>
          <p:nvPr/>
        </p:nvSpPr>
        <p:spPr>
          <a:xfrm>
            <a:off x="594360" y="3090672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508760" y="3090672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834640" y="3090672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486400" y="3090672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635240" y="3090672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9372600" y="3090672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0561320" y="3090672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0080" y="320954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[[CASE_3_RANK]]</a:t>
            </a:r>
            <a:endParaRPr lang="en-US" sz="820" dirty="0"/>
          </a:p>
        </p:txBody>
      </p:sp>
      <p:sp>
        <p:nvSpPr>
          <p:cNvPr id="55" name="Text 53"/>
          <p:cNvSpPr/>
          <p:nvPr/>
        </p:nvSpPr>
        <p:spPr>
          <a:xfrm>
            <a:off x="1554480" y="320954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[[CASE_3_ID]]</a:t>
            </a:r>
            <a:endParaRPr lang="en-US" sz="820" dirty="0"/>
          </a:p>
        </p:txBody>
      </p:sp>
      <p:sp>
        <p:nvSpPr>
          <p:cNvPr id="56" name="Text 54"/>
          <p:cNvSpPr/>
          <p:nvPr/>
        </p:nvSpPr>
        <p:spPr>
          <a:xfrm>
            <a:off x="2880360" y="320954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[[CASE_3_STORE]]</a:t>
            </a:r>
            <a:endParaRPr lang="en-US" sz="820" dirty="0"/>
          </a:p>
        </p:txBody>
      </p:sp>
      <p:sp>
        <p:nvSpPr>
          <p:cNvPr id="57" name="Text 55"/>
          <p:cNvSpPr/>
          <p:nvPr/>
        </p:nvSpPr>
        <p:spPr>
          <a:xfrm>
            <a:off x="5532120" y="320954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[[CASE_3_ITEM]]</a:t>
            </a:r>
            <a:endParaRPr lang="en-US" sz="820" dirty="0"/>
          </a:p>
        </p:txBody>
      </p:sp>
      <p:sp>
        <p:nvSpPr>
          <p:cNvPr id="58" name="Text 56"/>
          <p:cNvSpPr/>
          <p:nvPr/>
        </p:nvSpPr>
        <p:spPr>
          <a:xfrm>
            <a:off x="7680960" y="320954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[[CASE_3_MOVE]]</a:t>
            </a:r>
            <a:endParaRPr lang="en-US" sz="820" dirty="0"/>
          </a:p>
        </p:txBody>
      </p:sp>
      <p:sp>
        <p:nvSpPr>
          <p:cNvPr id="59" name="Text 57"/>
          <p:cNvSpPr/>
          <p:nvPr/>
        </p:nvSpPr>
        <p:spPr>
          <a:xfrm>
            <a:off x="9418320" y="320954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[[CASE_3_SCORE]]</a:t>
            </a:r>
            <a:endParaRPr lang="en-US" sz="820" dirty="0"/>
          </a:p>
        </p:txBody>
      </p:sp>
      <p:sp>
        <p:nvSpPr>
          <p:cNvPr id="60" name="Text 58"/>
          <p:cNvSpPr/>
          <p:nvPr/>
        </p:nvSpPr>
        <p:spPr>
          <a:xfrm>
            <a:off x="10607040" y="320954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[[CASE_3_VALUE]]</a:t>
            </a:r>
            <a:endParaRPr lang="en-US" sz="820" dirty="0"/>
          </a:p>
        </p:txBody>
      </p:sp>
      <p:sp>
        <p:nvSpPr>
          <p:cNvPr id="61" name="Shape 59"/>
          <p:cNvSpPr/>
          <p:nvPr/>
        </p:nvSpPr>
        <p:spPr>
          <a:xfrm>
            <a:off x="594360" y="3529584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508760" y="3529584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2834640" y="3529584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486400" y="3529584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635240" y="3529584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9372600" y="3529584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0561320" y="3529584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40080" y="3648456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[[CASE_4_RANK]]</a:t>
            </a:r>
            <a:endParaRPr lang="en-US" sz="820" dirty="0"/>
          </a:p>
        </p:txBody>
      </p:sp>
      <p:sp>
        <p:nvSpPr>
          <p:cNvPr id="69" name="Text 67"/>
          <p:cNvSpPr/>
          <p:nvPr/>
        </p:nvSpPr>
        <p:spPr>
          <a:xfrm>
            <a:off x="1554480" y="3648456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[[CASE_4_ID]]</a:t>
            </a:r>
            <a:endParaRPr lang="en-US" sz="820" dirty="0"/>
          </a:p>
        </p:txBody>
      </p:sp>
      <p:sp>
        <p:nvSpPr>
          <p:cNvPr id="70" name="Text 68"/>
          <p:cNvSpPr/>
          <p:nvPr/>
        </p:nvSpPr>
        <p:spPr>
          <a:xfrm>
            <a:off x="2880360" y="364845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[[CASE_4_STORE]]</a:t>
            </a:r>
            <a:endParaRPr lang="en-US" sz="820" dirty="0"/>
          </a:p>
        </p:txBody>
      </p:sp>
      <p:sp>
        <p:nvSpPr>
          <p:cNvPr id="71" name="Text 69"/>
          <p:cNvSpPr/>
          <p:nvPr/>
        </p:nvSpPr>
        <p:spPr>
          <a:xfrm>
            <a:off x="5532120" y="364845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[[CASE_4_ITEM]]</a:t>
            </a:r>
            <a:endParaRPr lang="en-US" sz="820" dirty="0"/>
          </a:p>
        </p:txBody>
      </p:sp>
      <p:sp>
        <p:nvSpPr>
          <p:cNvPr id="72" name="Text 70"/>
          <p:cNvSpPr/>
          <p:nvPr/>
        </p:nvSpPr>
        <p:spPr>
          <a:xfrm>
            <a:off x="7680960" y="364845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[[CASE_4_MOVE]]</a:t>
            </a:r>
            <a:endParaRPr lang="en-US" sz="820" dirty="0"/>
          </a:p>
        </p:txBody>
      </p:sp>
      <p:sp>
        <p:nvSpPr>
          <p:cNvPr id="73" name="Text 71"/>
          <p:cNvSpPr/>
          <p:nvPr/>
        </p:nvSpPr>
        <p:spPr>
          <a:xfrm>
            <a:off x="9418320" y="3648456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[[CASE_4_SCORE]]</a:t>
            </a:r>
            <a:endParaRPr lang="en-US" sz="820" dirty="0"/>
          </a:p>
        </p:txBody>
      </p:sp>
      <p:sp>
        <p:nvSpPr>
          <p:cNvPr id="74" name="Text 72"/>
          <p:cNvSpPr/>
          <p:nvPr/>
        </p:nvSpPr>
        <p:spPr>
          <a:xfrm>
            <a:off x="10607040" y="36484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[[CASE_4_VALUE]]</a:t>
            </a:r>
            <a:endParaRPr lang="en-US" sz="820" dirty="0"/>
          </a:p>
        </p:txBody>
      </p:sp>
      <p:sp>
        <p:nvSpPr>
          <p:cNvPr id="75" name="Shape 73"/>
          <p:cNvSpPr/>
          <p:nvPr/>
        </p:nvSpPr>
        <p:spPr>
          <a:xfrm>
            <a:off x="594360" y="3968496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508760" y="3968496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2834640" y="3968496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486400" y="3968496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635240" y="3968496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3968496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0561320" y="3968496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40080" y="408736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[[CASE_5_RANK]]</a:t>
            </a:r>
            <a:endParaRPr lang="en-US" sz="820" dirty="0"/>
          </a:p>
        </p:txBody>
      </p:sp>
      <p:sp>
        <p:nvSpPr>
          <p:cNvPr id="83" name="Text 81"/>
          <p:cNvSpPr/>
          <p:nvPr/>
        </p:nvSpPr>
        <p:spPr>
          <a:xfrm>
            <a:off x="1554480" y="408736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[[CASE_5_ID]]</a:t>
            </a:r>
            <a:endParaRPr lang="en-US" sz="820" dirty="0"/>
          </a:p>
        </p:txBody>
      </p:sp>
      <p:sp>
        <p:nvSpPr>
          <p:cNvPr id="84" name="Text 82"/>
          <p:cNvSpPr/>
          <p:nvPr/>
        </p:nvSpPr>
        <p:spPr>
          <a:xfrm>
            <a:off x="2880360" y="40873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[[CASE_5_STORE]]</a:t>
            </a:r>
            <a:endParaRPr lang="en-US" sz="820" dirty="0"/>
          </a:p>
        </p:txBody>
      </p:sp>
      <p:sp>
        <p:nvSpPr>
          <p:cNvPr id="85" name="Text 83"/>
          <p:cNvSpPr/>
          <p:nvPr/>
        </p:nvSpPr>
        <p:spPr>
          <a:xfrm>
            <a:off x="5532120" y="408736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[[CASE_5_ITEM]]</a:t>
            </a:r>
            <a:endParaRPr lang="en-US" sz="820" dirty="0"/>
          </a:p>
        </p:txBody>
      </p:sp>
      <p:sp>
        <p:nvSpPr>
          <p:cNvPr id="86" name="Text 84"/>
          <p:cNvSpPr/>
          <p:nvPr/>
        </p:nvSpPr>
        <p:spPr>
          <a:xfrm>
            <a:off x="7680960" y="4087368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[[CASE_5_MOVE]]</a:t>
            </a:r>
            <a:endParaRPr lang="en-US" sz="820" dirty="0"/>
          </a:p>
        </p:txBody>
      </p:sp>
      <p:sp>
        <p:nvSpPr>
          <p:cNvPr id="87" name="Text 85"/>
          <p:cNvSpPr/>
          <p:nvPr/>
        </p:nvSpPr>
        <p:spPr>
          <a:xfrm>
            <a:off x="9418320" y="4087368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[[CASE_5_SCORE]]</a:t>
            </a:r>
            <a:endParaRPr lang="en-US" sz="820" dirty="0"/>
          </a:p>
        </p:txBody>
      </p:sp>
      <p:sp>
        <p:nvSpPr>
          <p:cNvPr id="88" name="Text 86"/>
          <p:cNvSpPr/>
          <p:nvPr/>
        </p:nvSpPr>
        <p:spPr>
          <a:xfrm>
            <a:off x="10607040" y="40873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[[CASE_5_VALUE]]</a:t>
            </a:r>
            <a:endParaRPr lang="en-US" sz="820" dirty="0"/>
          </a:p>
        </p:txBody>
      </p:sp>
      <p:sp>
        <p:nvSpPr>
          <p:cNvPr id="89" name="Shape 87"/>
          <p:cNvSpPr/>
          <p:nvPr/>
        </p:nvSpPr>
        <p:spPr>
          <a:xfrm>
            <a:off x="594360" y="4407408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508760" y="4407408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2834640" y="4407408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5486400" y="4407408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635240" y="4407408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372600" y="4407408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0561320" y="4407408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40080" y="452628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[[CASE_6_RANK]]</a:t>
            </a:r>
            <a:endParaRPr lang="en-US" sz="820" dirty="0"/>
          </a:p>
        </p:txBody>
      </p:sp>
      <p:sp>
        <p:nvSpPr>
          <p:cNvPr id="97" name="Text 95"/>
          <p:cNvSpPr/>
          <p:nvPr/>
        </p:nvSpPr>
        <p:spPr>
          <a:xfrm>
            <a:off x="1554480" y="452628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[[CASE_6_ID]]</a:t>
            </a:r>
            <a:endParaRPr lang="en-US" sz="820" dirty="0"/>
          </a:p>
        </p:txBody>
      </p:sp>
      <p:sp>
        <p:nvSpPr>
          <p:cNvPr id="98" name="Text 96"/>
          <p:cNvSpPr/>
          <p:nvPr/>
        </p:nvSpPr>
        <p:spPr>
          <a:xfrm>
            <a:off x="2880360" y="452628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[[CASE_6_STORE]]</a:t>
            </a:r>
            <a:endParaRPr lang="en-US" sz="820" dirty="0"/>
          </a:p>
        </p:txBody>
      </p:sp>
      <p:sp>
        <p:nvSpPr>
          <p:cNvPr id="99" name="Text 97"/>
          <p:cNvSpPr/>
          <p:nvPr/>
        </p:nvSpPr>
        <p:spPr>
          <a:xfrm>
            <a:off x="5532120" y="452628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[[CASE_6_ITEM]]</a:t>
            </a:r>
            <a:endParaRPr lang="en-US" sz="820" dirty="0"/>
          </a:p>
        </p:txBody>
      </p:sp>
      <p:sp>
        <p:nvSpPr>
          <p:cNvPr id="100" name="Text 98"/>
          <p:cNvSpPr/>
          <p:nvPr/>
        </p:nvSpPr>
        <p:spPr>
          <a:xfrm>
            <a:off x="7680960" y="452628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[[CASE_6_MOVE]]</a:t>
            </a:r>
            <a:endParaRPr lang="en-US" sz="820" dirty="0"/>
          </a:p>
        </p:txBody>
      </p:sp>
      <p:sp>
        <p:nvSpPr>
          <p:cNvPr id="101" name="Text 99"/>
          <p:cNvSpPr/>
          <p:nvPr/>
        </p:nvSpPr>
        <p:spPr>
          <a:xfrm>
            <a:off x="9418320" y="45262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[[CASE_6_SCORE]]</a:t>
            </a:r>
            <a:endParaRPr lang="en-US" sz="820" dirty="0"/>
          </a:p>
        </p:txBody>
      </p:sp>
      <p:sp>
        <p:nvSpPr>
          <p:cNvPr id="102" name="Text 100"/>
          <p:cNvSpPr/>
          <p:nvPr/>
        </p:nvSpPr>
        <p:spPr>
          <a:xfrm>
            <a:off x="10607040" y="45262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[[CASE_6_VALUE]]</a:t>
            </a:r>
            <a:endParaRPr lang="en-US" sz="820" dirty="0"/>
          </a:p>
        </p:txBody>
      </p:sp>
      <p:sp>
        <p:nvSpPr>
          <p:cNvPr id="103" name="Shape 101"/>
          <p:cNvSpPr/>
          <p:nvPr/>
        </p:nvSpPr>
        <p:spPr>
          <a:xfrm>
            <a:off x="594360" y="4846320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508760" y="4846320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2834640" y="4846320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5486400" y="4846320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635240" y="4846320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9372600" y="4846320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10561320" y="4846320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640080" y="496519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[[CASE_7_RANK]]</a:t>
            </a:r>
            <a:endParaRPr lang="en-US" sz="820" dirty="0"/>
          </a:p>
        </p:txBody>
      </p:sp>
      <p:sp>
        <p:nvSpPr>
          <p:cNvPr id="111" name="Text 109"/>
          <p:cNvSpPr/>
          <p:nvPr/>
        </p:nvSpPr>
        <p:spPr>
          <a:xfrm>
            <a:off x="1554480" y="496519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[[CASE_7_ID]]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2880360" y="496519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[[CASE_7_STORE]]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5532120" y="496519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[[CASE_7_ITEM]]</a:t>
            </a:r>
            <a:endParaRPr lang="en-US" sz="820" dirty="0"/>
          </a:p>
        </p:txBody>
      </p:sp>
      <p:sp>
        <p:nvSpPr>
          <p:cNvPr id="114" name="Text 112"/>
          <p:cNvSpPr/>
          <p:nvPr/>
        </p:nvSpPr>
        <p:spPr>
          <a:xfrm>
            <a:off x="7680960" y="49651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[[CASE_7_MOVE]]</a:t>
            </a:r>
            <a:endParaRPr lang="en-US" sz="820" dirty="0"/>
          </a:p>
        </p:txBody>
      </p:sp>
      <p:sp>
        <p:nvSpPr>
          <p:cNvPr id="115" name="Text 113"/>
          <p:cNvSpPr/>
          <p:nvPr/>
        </p:nvSpPr>
        <p:spPr>
          <a:xfrm>
            <a:off x="9418320" y="496519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[[CASE_7_SCORE]]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10607040" y="496519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[[CASE_7_VALUE]]</a:t>
            </a:r>
            <a:endParaRPr lang="en-US" sz="820" dirty="0"/>
          </a:p>
        </p:txBody>
      </p:sp>
      <p:sp>
        <p:nvSpPr>
          <p:cNvPr id="117" name="Shape 115"/>
          <p:cNvSpPr/>
          <p:nvPr/>
        </p:nvSpPr>
        <p:spPr>
          <a:xfrm>
            <a:off x="594360" y="5285232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1508760" y="5285232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2834640" y="5285232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5486400" y="5285232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7635240" y="5285232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9372600" y="5285232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10561320" y="5285232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640080" y="540410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[[CASE_8_RANK]]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1554480" y="540410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[[CASE_8_ID]]</a:t>
            </a:r>
            <a:endParaRPr lang="en-US" sz="820" dirty="0"/>
          </a:p>
        </p:txBody>
      </p:sp>
      <p:sp>
        <p:nvSpPr>
          <p:cNvPr id="126" name="Text 124"/>
          <p:cNvSpPr/>
          <p:nvPr/>
        </p:nvSpPr>
        <p:spPr>
          <a:xfrm>
            <a:off x="2880360" y="540410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[[CASE_8_STORE]]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5532120" y="540410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[[CASE_8_ITEM]]</a:t>
            </a:r>
            <a:endParaRPr lang="en-US" sz="820" dirty="0"/>
          </a:p>
        </p:txBody>
      </p:sp>
      <p:sp>
        <p:nvSpPr>
          <p:cNvPr id="128" name="Text 126"/>
          <p:cNvSpPr/>
          <p:nvPr/>
        </p:nvSpPr>
        <p:spPr>
          <a:xfrm>
            <a:off x="7680960" y="540410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[[CASE_8_MOVE]]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9418320" y="540410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[[CASE_8_SCORE]]</a:t>
            </a:r>
            <a:endParaRPr lang="en-US" sz="820" dirty="0"/>
          </a:p>
        </p:txBody>
      </p:sp>
      <p:sp>
        <p:nvSpPr>
          <p:cNvPr id="130" name="Text 128"/>
          <p:cNvSpPr/>
          <p:nvPr/>
        </p:nvSpPr>
        <p:spPr>
          <a:xfrm>
            <a:off x="10607040" y="540410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[[CASE_8_VALUE]]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HMH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DIAR Executive Report</dc:title>
  <dc:subject>DIAR Executive Analytics</dc:subject>
  <dc:creator>HMH Executive Healthcare Platform</dc:creator>
  <cp:lastModifiedBy>HMH Executive Healthcare Platform</cp:lastModifiedBy>
  <cp:revision>1</cp:revision>
  <dcterms:created xsi:type="dcterms:W3CDTF">2026-07-24T19:53:25Z</dcterms:created>
  <dcterms:modified xsi:type="dcterms:W3CDTF">2026-07-24T19:53:25Z</dcterms:modified>
</cp:coreProperties>
</file>