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notesMasterIdLst>
    <p:notesMasterId r:id="rId1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R_MASTER">
    <p:bg>
      <p:bgPr>
        <a:solidFill>
          <a:srgbClr val="F4F8F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11480" y="164592"/>
            <a:ext cx="6858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0F766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HMH  |  Drug Inventory Anomaly &amp; Risk Intelligence</a:t>
            </a:r>
            <a:endParaRPr lang="en-US" sz="900" dirty="0"/>
          </a:p>
        </p:txBody>
      </p:sp>
      <p:sp>
        <p:nvSpPr>
          <p:cNvPr id="4" name="Text 2"/>
          <p:cNvSpPr/>
          <p:nvPr/>
        </p:nvSpPr>
        <p:spPr>
          <a:xfrm>
            <a:off x="7315200" y="164592"/>
            <a:ext cx="44348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[[SCOPE]]  ·  [[MONTH]]  ·  Frozen snapshot</a:t>
            </a:r>
            <a:endParaRPr lang="en-US" sz="900" dirty="0"/>
          </a:p>
        </p:txBody>
      </p:sp>
      <p:sp>
        <p:nvSpPr>
          <p:cNvPr id="5" name="Shape 3"/>
          <p:cNvSpPr/>
          <p:nvPr/>
        </p:nvSpPr>
        <p:spPr>
          <a:xfrm>
            <a:off x="411480" y="6473952"/>
            <a:ext cx="11384280" cy="0"/>
          </a:xfrm>
          <a:prstGeom prst="line">
            <a:avLst/>
          </a:prstGeom>
          <a:noFill/>
          <a:ln w="12700">
            <a:solidFill>
              <a:srgbClr val="DCE6EE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411480" y="6510528"/>
            <a:ext cx="58521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Inventory-cost scale only — not confirmed loss</a:t>
            </a:r>
            <a:endParaRPr lang="en-US" sz="800" dirty="0"/>
          </a:p>
        </p:txBody>
      </p:sp>
      <p:sp>
        <p:nvSpPr>
          <p:cNvPr id="7" name="Text 5"/>
          <p:cNvSpPr/>
          <p:nvPr/>
        </p:nvSpPr>
        <p:spPr>
          <a:xfrm>
            <a:off x="6217920" y="6510528"/>
            <a:ext cx="55321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[[GENERATED_AT]]  |  [[SOURCE_IDENTITY]]</a:t>
            </a:r>
            <a:endParaRPr lang="en-US" sz="8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1002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null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1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94360" y="960120"/>
            <a:ext cx="10972800" cy="4983480"/>
          </a:xfrm>
          <a:prstGeom prst="roundRect">
            <a:avLst>
              <a:gd name="adj" fmla="val 2202"/>
            </a:avLst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8732520" y="1508760"/>
            <a:ext cx="2057400" cy="2057400"/>
          </a:xfrm>
          <a:prstGeom prst="ellipse">
            <a:avLst/>
          </a:prstGeom>
          <a:solidFill>
            <a:srgbClr val="0F9D8A">
              <a:alpha val="88000"/>
            </a:srgbClr>
          </a:solidFill>
          <a:ln w="25400">
            <a:solidFill>
              <a:srgbClr val="68D6C7">
                <a:alpha val="50000"/>
              </a:srgbClr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9281160" y="1874520"/>
            <a:ext cx="9601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5200" b="1" dirty="0">
                <a:solidFill>
                  <a:srgbClr val="FFFFFF"/>
                </a:solidFill>
              </a:rPr>
              <a:t>✓</a:t>
            </a:r>
            <a:endParaRPr lang="en-US" sz="5200" dirty="0"/>
          </a:p>
        </p:txBody>
      </p:sp>
      <p:sp>
        <p:nvSpPr>
          <p:cNvPr id="5" name="Text 3"/>
          <p:cNvSpPr/>
          <p:nvPr/>
        </p:nvSpPr>
        <p:spPr>
          <a:xfrm>
            <a:off x="960120" y="1325880"/>
            <a:ext cx="7132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140" kern="0" dirty="0">
                <a:solidFill>
                  <a:srgbClr val="62D7C8"/>
                </a:solidFill>
              </a:rPr>
              <a:t>DRUG INVENTORY ANOMALY &amp; RISK INTELLIGENCE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960120" y="1783080"/>
            <a:ext cx="749808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700" b="1" dirty="0">
                <a:solidFill>
                  <a:srgbClr val="FFFFFF"/>
                </a:solidFill>
              </a:rPr>
              <a:t>Executive Review Report</a:t>
            </a:r>
            <a:endParaRPr lang="en-US" sz="3700" dirty="0"/>
          </a:p>
        </p:txBody>
      </p:sp>
      <p:sp>
        <p:nvSpPr>
          <p:cNvPr id="7" name="Text 5"/>
          <p:cNvSpPr/>
          <p:nvPr/>
        </p:nvSpPr>
        <p:spPr>
          <a:xfrm>
            <a:off x="960120" y="2560320"/>
            <a:ext cx="640080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F7F5"/>
                </a:solidFill>
              </a:rPr>
              <a:t>NJCH Hospital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960120" y="3127248"/>
            <a:ext cx="7406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C9D7E3"/>
                </a:solidFill>
              </a:rPr>
              <a:t>Frozen month 2026-06  ·  Exact 365-day statistical comparison</a:t>
            </a:r>
            <a:endParaRPr lang="en-US" sz="1400" dirty="0"/>
          </a:p>
        </p:txBody>
      </p:sp>
      <p:sp>
        <p:nvSpPr>
          <p:cNvPr id="9" name="Shape 7"/>
          <p:cNvSpPr/>
          <p:nvPr/>
        </p:nvSpPr>
        <p:spPr>
          <a:xfrm>
            <a:off x="960120" y="3794760"/>
            <a:ext cx="2011680" cy="292608"/>
          </a:xfrm>
          <a:prstGeom prst="roundRect">
            <a:avLst>
              <a:gd name="adj" fmla="val 25000"/>
            </a:avLst>
          </a:prstGeom>
          <a:solidFill>
            <a:srgbClr val="F0F7F7"/>
          </a:solidFill>
          <a:ln w="12700">
            <a:solidFill>
              <a:srgbClr val="CBE6E2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1033272" y="3858768"/>
            <a:ext cx="186537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b="1" dirty="0">
                <a:solidFill>
                  <a:srgbClr val="0F9D8A"/>
                </a:solidFill>
              </a:rPr>
              <a:t>568 review cases</a:t>
            </a:r>
            <a:endParaRPr lang="en-US" sz="850" dirty="0"/>
          </a:p>
        </p:txBody>
      </p:sp>
      <p:sp>
        <p:nvSpPr>
          <p:cNvPr id="11" name="Shape 9"/>
          <p:cNvSpPr/>
          <p:nvPr/>
        </p:nvSpPr>
        <p:spPr>
          <a:xfrm>
            <a:off x="3154680" y="3794760"/>
            <a:ext cx="1965960" cy="292608"/>
          </a:xfrm>
          <a:prstGeom prst="roundRect">
            <a:avLst>
              <a:gd name="adj" fmla="val 25000"/>
            </a:avLst>
          </a:prstGeom>
          <a:solidFill>
            <a:srgbClr val="F0F7F7"/>
          </a:solidFill>
          <a:ln w="12700">
            <a:solidFill>
              <a:srgbClr val="CBE6E2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3227832" y="3858768"/>
            <a:ext cx="181965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b="1" dirty="0">
                <a:solidFill>
                  <a:srgbClr val="D83A56"/>
                </a:solidFill>
              </a:rPr>
              <a:t>136 critical</a:t>
            </a:r>
            <a:endParaRPr lang="en-US" sz="850" dirty="0"/>
          </a:p>
        </p:txBody>
      </p:sp>
      <p:sp>
        <p:nvSpPr>
          <p:cNvPr id="13" name="Shape 11"/>
          <p:cNvSpPr/>
          <p:nvPr/>
        </p:nvSpPr>
        <p:spPr>
          <a:xfrm>
            <a:off x="5303520" y="3794760"/>
            <a:ext cx="2148840" cy="292608"/>
          </a:xfrm>
          <a:prstGeom prst="roundRect">
            <a:avLst>
              <a:gd name="adj" fmla="val 25000"/>
            </a:avLst>
          </a:prstGeom>
          <a:solidFill>
            <a:srgbClr val="F0F7F7"/>
          </a:solidFill>
          <a:ln w="12700">
            <a:solidFill>
              <a:srgbClr val="CBE6E2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5376672" y="3858768"/>
            <a:ext cx="200253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b="1" dirty="0">
                <a:solidFill>
                  <a:srgbClr val="0F766E"/>
                </a:solidFill>
              </a:rPr>
              <a:t>SAR 292,362.25</a:t>
            </a:r>
            <a:endParaRPr lang="en-US" sz="850" dirty="0"/>
          </a:p>
        </p:txBody>
      </p:sp>
      <p:sp>
        <p:nvSpPr>
          <p:cNvPr id="15" name="Text 13"/>
          <p:cNvSpPr/>
          <p:nvPr/>
        </p:nvSpPr>
        <p:spPr>
          <a:xfrm>
            <a:off x="960120" y="4617720"/>
            <a:ext cx="8046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FFFFFF"/>
                </a:solidFill>
              </a:rPr>
              <a:t>Prepared for executive review and controlled investigation follow-up</a:t>
            </a:r>
            <a:endParaRPr lang="en-US" sz="1500" dirty="0"/>
          </a:p>
        </p:txBody>
      </p:sp>
      <p:sp>
        <p:nvSpPr>
          <p:cNvPr id="16" name="Text 14"/>
          <p:cNvSpPr/>
          <p:nvPr/>
        </p:nvSpPr>
        <p:spPr>
          <a:xfrm>
            <a:off x="960120" y="5102352"/>
            <a:ext cx="8961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B7CBD9"/>
                </a:solidFill>
              </a:rPr>
              <a:t>This report prioritises review. It does not prove manipulation, theft or financial loss.</a:t>
            </a:r>
            <a:endParaRPr lang="en-US" sz="11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DECISION AGENDA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Recommended management review sequence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Actions are designed for controlled review, investigation and traceable follow-up.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685800" y="1737360"/>
            <a:ext cx="438912" cy="438912"/>
          </a:xfrm>
          <a:prstGeom prst="ellipse">
            <a:avLst/>
          </a:prstGeom>
          <a:solidFill>
            <a:srgbClr val="D83A56"/>
          </a:solidFill>
          <a:ln w="12700">
            <a:solidFill>
              <a:srgbClr val="D83A56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85800" y="1828800"/>
            <a:ext cx="43891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</a:rPr>
              <a:t>1</a:t>
            </a:r>
            <a:endParaRPr lang="en-US" sz="1000" dirty="0"/>
          </a:p>
        </p:txBody>
      </p:sp>
      <p:sp>
        <p:nvSpPr>
          <p:cNvPr id="7" name="Shape 5"/>
          <p:cNvSpPr/>
          <p:nvPr/>
        </p:nvSpPr>
        <p:spPr>
          <a:xfrm>
            <a:off x="1325880" y="1700784"/>
            <a:ext cx="10012680" cy="566928"/>
          </a:xfrm>
          <a:prstGeom prst="roundRect">
            <a:avLst>
              <a:gd name="adj" fmla="val 8065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572768" y="1847088"/>
            <a:ext cx="9464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50" b="1" dirty="0">
                <a:solidFill>
                  <a:srgbClr val="15364A"/>
                </a:solidFill>
              </a:rPr>
              <a:t>Open critical cases first and match source documents, approvals, balances and associated users.</a:t>
            </a:r>
            <a:endParaRPr lang="en-US" sz="1150" dirty="0"/>
          </a:p>
        </p:txBody>
      </p:sp>
      <p:sp>
        <p:nvSpPr>
          <p:cNvPr id="9" name="Shape 7"/>
          <p:cNvSpPr/>
          <p:nvPr/>
        </p:nvSpPr>
        <p:spPr>
          <a:xfrm>
            <a:off x="685800" y="2560320"/>
            <a:ext cx="438912" cy="438912"/>
          </a:xfrm>
          <a:prstGeom prst="ellipse">
            <a:avLst/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685800" y="2651760"/>
            <a:ext cx="43891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</a:rPr>
              <a:t>2</a:t>
            </a:r>
            <a:endParaRPr lang="en-US" sz="1000" dirty="0"/>
          </a:p>
        </p:txBody>
      </p:sp>
      <p:sp>
        <p:nvSpPr>
          <p:cNvPr id="11" name="Shape 9"/>
          <p:cNvSpPr/>
          <p:nvPr/>
        </p:nvSpPr>
        <p:spPr>
          <a:xfrm>
            <a:off x="1325880" y="2523744"/>
            <a:ext cx="10012680" cy="566928"/>
          </a:xfrm>
          <a:prstGeom prst="roundRect">
            <a:avLst>
              <a:gd name="adj" fmla="val 8065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1572768" y="2670048"/>
            <a:ext cx="9464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15364A"/>
                </a:solidFill>
              </a:rPr>
              <a:t>Review high-volume inventory-count or adjustment activity as one operational event before separating individual exceptions.</a:t>
            </a:r>
            <a:endParaRPr lang="en-US" sz="1150" dirty="0"/>
          </a:p>
        </p:txBody>
      </p:sp>
      <p:sp>
        <p:nvSpPr>
          <p:cNvPr id="13" name="Shape 11"/>
          <p:cNvSpPr/>
          <p:nvPr/>
        </p:nvSpPr>
        <p:spPr>
          <a:xfrm>
            <a:off x="685800" y="3383280"/>
            <a:ext cx="438912" cy="438912"/>
          </a:xfrm>
          <a:prstGeom prst="ellipse">
            <a:avLst/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685800" y="3474720"/>
            <a:ext cx="43891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</a:rPr>
              <a:t>3</a:t>
            </a:r>
            <a:endParaRPr lang="en-US" sz="1000" dirty="0"/>
          </a:p>
        </p:txBody>
      </p:sp>
      <p:sp>
        <p:nvSpPr>
          <p:cNvPr id="15" name="Shape 13"/>
          <p:cNvSpPr/>
          <p:nvPr/>
        </p:nvSpPr>
        <p:spPr>
          <a:xfrm>
            <a:off x="1325880" y="3346704"/>
            <a:ext cx="10012680" cy="566928"/>
          </a:xfrm>
          <a:prstGeom prst="roundRect">
            <a:avLst>
              <a:gd name="adj" fmla="val 8065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1572768" y="3493008"/>
            <a:ext cx="9464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15364A"/>
                </a:solidFill>
              </a:rPr>
              <a:t>Begin with INP Pharmacy because it has the highest case concentration.</a:t>
            </a:r>
            <a:endParaRPr lang="en-US" sz="1150" dirty="0"/>
          </a:p>
        </p:txBody>
      </p:sp>
      <p:sp>
        <p:nvSpPr>
          <p:cNvPr id="17" name="Shape 15"/>
          <p:cNvSpPr/>
          <p:nvPr/>
        </p:nvSpPr>
        <p:spPr>
          <a:xfrm>
            <a:off x="685800" y="4206240"/>
            <a:ext cx="438912" cy="438912"/>
          </a:xfrm>
          <a:prstGeom prst="ellipse">
            <a:avLst/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685800" y="4297680"/>
            <a:ext cx="43891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</a:rPr>
              <a:t>4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1325880" y="4169664"/>
            <a:ext cx="10012680" cy="566928"/>
          </a:xfrm>
          <a:prstGeom prst="roundRect">
            <a:avLst>
              <a:gd name="adj" fmla="val 8065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1572768" y="4315968"/>
            <a:ext cx="9464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15364A"/>
                </a:solidFill>
              </a:rPr>
              <a:t>Focus on Dispense To Patient and compare requests, issues and subsequent returns.</a:t>
            </a:r>
            <a:endParaRPr lang="en-US" sz="1150" dirty="0"/>
          </a:p>
        </p:txBody>
      </p:sp>
      <p:sp>
        <p:nvSpPr>
          <p:cNvPr id="21" name="Shape 19"/>
          <p:cNvSpPr/>
          <p:nvPr/>
        </p:nvSpPr>
        <p:spPr>
          <a:xfrm>
            <a:off x="685800" y="5029200"/>
            <a:ext cx="438912" cy="438912"/>
          </a:xfrm>
          <a:prstGeom prst="ellipse">
            <a:avLst/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685800" y="5120640"/>
            <a:ext cx="43891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</a:rPr>
              <a:t>5</a:t>
            </a:r>
            <a:endParaRPr lang="en-US" sz="1000" dirty="0"/>
          </a:p>
        </p:txBody>
      </p:sp>
      <p:sp>
        <p:nvSpPr>
          <p:cNvPr id="23" name="Shape 21"/>
          <p:cNvSpPr/>
          <p:nvPr/>
        </p:nvSpPr>
        <p:spPr>
          <a:xfrm>
            <a:off x="1325880" y="4992624"/>
            <a:ext cx="10012680" cy="566928"/>
          </a:xfrm>
          <a:prstGeom prst="roundRect">
            <a:avLst>
              <a:gd name="adj" fmla="val 8065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1572768" y="5138928"/>
            <a:ext cx="9464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15364A"/>
                </a:solidFill>
              </a:rPr>
              <a:t>Record the decision, owner, result and management notes in the All Cases sheet to preserve the follow-up trail.</a:t>
            </a:r>
            <a:endParaRPr lang="en-US" sz="1150" dirty="0"/>
          </a:p>
        </p:txBody>
      </p:sp>
      <p:sp>
        <p:nvSpPr>
          <p:cNvPr id="25" name="Shape 23"/>
          <p:cNvSpPr/>
          <p:nvPr/>
        </p:nvSpPr>
        <p:spPr>
          <a:xfrm>
            <a:off x="685800" y="5870448"/>
            <a:ext cx="10652760" cy="365760"/>
          </a:xfrm>
          <a:prstGeom prst="roundRect">
            <a:avLst>
              <a:gd name="adj" fmla="val 10000"/>
            </a:avLst>
          </a:prstGeom>
          <a:solidFill>
            <a:srgbClr val="F3EEFF"/>
          </a:solidFill>
          <a:ln w="12700">
            <a:solidFill>
              <a:srgbClr val="DED2FB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960120" y="5971032"/>
            <a:ext cx="101041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b="1" dirty="0">
                <a:solidFill>
                  <a:srgbClr val="6D28D9"/>
                </a:solidFill>
              </a:rPr>
              <a:t>Follow-up fields: Review Status · Review Owner · Review Result · Management Notes</a:t>
            </a:r>
            <a:endParaRPr lang="en-US" sz="9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METHODOLOGY &amp; CONTROLS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How to interpret the results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The report is designed for review prioritisation, not automatic accusation or financial-loss recognition.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658368" y="1645920"/>
            <a:ext cx="2148840" cy="457200"/>
          </a:xfrm>
          <a:prstGeom prst="roundRect">
            <a:avLst>
              <a:gd name="adj" fmla="val 8000"/>
            </a:avLst>
          </a:prstGeom>
          <a:solidFill>
            <a:srgbClr val="F2EEFC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" y="1783080"/>
            <a:ext cx="1783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6D28D9"/>
                </a:solidFill>
              </a:rPr>
              <a:t>Statistical grain</a:t>
            </a:r>
            <a:endParaRPr lang="en-US" sz="950" dirty="0"/>
          </a:p>
        </p:txBody>
      </p:sp>
      <p:sp>
        <p:nvSpPr>
          <p:cNvPr id="7" name="Shape 5"/>
          <p:cNvSpPr/>
          <p:nvPr/>
        </p:nvSpPr>
        <p:spPr>
          <a:xfrm>
            <a:off x="2926080" y="1645920"/>
            <a:ext cx="8503920" cy="4572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3154680" y="1764792"/>
            <a:ext cx="8001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00" dirty="0">
                <a:solidFill>
                  <a:srgbClr val="15364A"/>
                </a:solidFill>
              </a:rPr>
              <a:t>Hospital + source DB + branch + store + item + raw unit + movement code + movement effect</a:t>
            </a:r>
            <a:endParaRPr lang="en-US" sz="1000" dirty="0"/>
          </a:p>
        </p:txBody>
      </p:sp>
      <p:sp>
        <p:nvSpPr>
          <p:cNvPr id="9" name="Shape 7"/>
          <p:cNvSpPr/>
          <p:nvPr/>
        </p:nvSpPr>
        <p:spPr>
          <a:xfrm>
            <a:off x="658368" y="2258568"/>
            <a:ext cx="2148840" cy="457200"/>
          </a:xfrm>
          <a:prstGeom prst="roundRect">
            <a:avLst>
              <a:gd name="adj" fmla="val 8000"/>
            </a:avLst>
          </a:prstGeom>
          <a:solidFill>
            <a:srgbClr val="EDF7F5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841248" y="2395728"/>
            <a:ext cx="1783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0F766E"/>
                </a:solidFill>
              </a:rPr>
              <a:t>Reference period</a:t>
            </a:r>
            <a:endParaRPr lang="en-US" sz="950" dirty="0"/>
          </a:p>
        </p:txBody>
      </p:sp>
      <p:sp>
        <p:nvSpPr>
          <p:cNvPr id="11" name="Shape 9"/>
          <p:cNvSpPr/>
          <p:nvPr/>
        </p:nvSpPr>
        <p:spPr>
          <a:xfrm>
            <a:off x="2926080" y="2258568"/>
            <a:ext cx="8503920" cy="4572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3154680" y="2377440"/>
            <a:ext cx="8001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00" dirty="0">
                <a:solidFill>
                  <a:srgbClr val="15364A"/>
                </a:solidFill>
              </a:rPr>
              <a:t>365 days preceding each review day; review day excluded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658368" y="2871216"/>
            <a:ext cx="2148840" cy="457200"/>
          </a:xfrm>
          <a:prstGeom prst="roundRect">
            <a:avLst>
              <a:gd name="adj" fmla="val 8000"/>
            </a:avLst>
          </a:prstGeom>
          <a:solidFill>
            <a:srgbClr val="F2EEFC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841248" y="3008376"/>
            <a:ext cx="1783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6D28D9"/>
                </a:solidFill>
              </a:rPr>
              <a:t>Item scope</a:t>
            </a:r>
            <a:endParaRPr lang="en-US" sz="950" dirty="0"/>
          </a:p>
        </p:txBody>
      </p:sp>
      <p:sp>
        <p:nvSpPr>
          <p:cNvPr id="15" name="Shape 13"/>
          <p:cNvSpPr/>
          <p:nvPr/>
        </p:nvSpPr>
        <p:spPr>
          <a:xfrm>
            <a:off x="2926080" y="2871216"/>
            <a:ext cx="8503920" cy="4572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3154680" y="2990088"/>
            <a:ext cx="8001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00" dirty="0">
                <a:solidFill>
                  <a:srgbClr val="15364A"/>
                </a:solidFill>
              </a:rPr>
              <a:t>Drug items only (ITEMSTORETYPE = 2)</a:t>
            </a:r>
            <a:endParaRPr lang="en-US" sz="1000" dirty="0"/>
          </a:p>
        </p:txBody>
      </p:sp>
      <p:sp>
        <p:nvSpPr>
          <p:cNvPr id="17" name="Shape 15"/>
          <p:cNvSpPr/>
          <p:nvPr/>
        </p:nvSpPr>
        <p:spPr>
          <a:xfrm>
            <a:off x="658368" y="3483864"/>
            <a:ext cx="2148840" cy="457200"/>
          </a:xfrm>
          <a:prstGeom prst="roundRect">
            <a:avLst>
              <a:gd name="adj" fmla="val 8000"/>
            </a:avLst>
          </a:prstGeom>
          <a:solidFill>
            <a:srgbClr val="EDF7F5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841248" y="3621024"/>
            <a:ext cx="1783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0F766E"/>
                </a:solidFill>
              </a:rPr>
              <a:t>Excluded stores</a:t>
            </a:r>
            <a:endParaRPr lang="en-US" sz="950" dirty="0"/>
          </a:p>
        </p:txBody>
      </p:sp>
      <p:sp>
        <p:nvSpPr>
          <p:cNvPr id="19" name="Shape 17"/>
          <p:cNvSpPr/>
          <p:nvPr/>
        </p:nvSpPr>
        <p:spPr>
          <a:xfrm>
            <a:off x="2926080" y="3483864"/>
            <a:ext cx="8503920" cy="4572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3154680" y="3602736"/>
            <a:ext cx="8001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00" dirty="0">
                <a:solidFill>
                  <a:srgbClr val="15364A"/>
                </a:solidFill>
              </a:rPr>
              <a:t>Stores 56 and 57</a:t>
            </a:r>
            <a:endParaRPr lang="en-US" sz="1000" dirty="0"/>
          </a:p>
        </p:txBody>
      </p:sp>
      <p:sp>
        <p:nvSpPr>
          <p:cNvPr id="21" name="Shape 19"/>
          <p:cNvSpPr/>
          <p:nvPr/>
        </p:nvSpPr>
        <p:spPr>
          <a:xfrm>
            <a:off x="658368" y="4096512"/>
            <a:ext cx="2148840" cy="457200"/>
          </a:xfrm>
          <a:prstGeom prst="roundRect">
            <a:avLst>
              <a:gd name="adj" fmla="val 8000"/>
            </a:avLst>
          </a:prstGeom>
          <a:solidFill>
            <a:srgbClr val="F2EEFC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841248" y="4233672"/>
            <a:ext cx="1783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6D28D9"/>
                </a:solidFill>
              </a:rPr>
              <a:t>Financial values</a:t>
            </a:r>
            <a:endParaRPr lang="en-US" sz="950" dirty="0"/>
          </a:p>
        </p:txBody>
      </p:sp>
      <p:sp>
        <p:nvSpPr>
          <p:cNvPr id="23" name="Shape 21"/>
          <p:cNvSpPr/>
          <p:nvPr/>
        </p:nvSpPr>
        <p:spPr>
          <a:xfrm>
            <a:off x="2926080" y="4096512"/>
            <a:ext cx="8503920" cy="4572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3154680" y="4215384"/>
            <a:ext cx="8001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00" dirty="0">
                <a:solidFill>
                  <a:srgbClr val="15364A"/>
                </a:solidFill>
              </a:rPr>
              <a:t>Inventory cost recorded at movement time</a:t>
            </a:r>
            <a:endParaRPr lang="en-US" sz="1000" dirty="0"/>
          </a:p>
        </p:txBody>
      </p:sp>
      <p:sp>
        <p:nvSpPr>
          <p:cNvPr id="25" name="Shape 23"/>
          <p:cNvSpPr/>
          <p:nvPr/>
        </p:nvSpPr>
        <p:spPr>
          <a:xfrm>
            <a:off x="658368" y="4709160"/>
            <a:ext cx="2148840" cy="457200"/>
          </a:xfrm>
          <a:prstGeom prst="roundRect">
            <a:avLst>
              <a:gd name="adj" fmla="val 8000"/>
            </a:avLst>
          </a:prstGeom>
          <a:solidFill>
            <a:srgbClr val="EDF7F5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841248" y="4846320"/>
            <a:ext cx="1783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0F766E"/>
                </a:solidFill>
              </a:rPr>
              <a:t>Read boundary</a:t>
            </a:r>
            <a:endParaRPr lang="en-US" sz="950" dirty="0"/>
          </a:p>
        </p:txBody>
      </p:sp>
      <p:sp>
        <p:nvSpPr>
          <p:cNvPr id="27" name="Shape 25"/>
          <p:cNvSpPr/>
          <p:nvPr/>
        </p:nvSpPr>
        <p:spPr>
          <a:xfrm>
            <a:off x="2926080" y="4709160"/>
            <a:ext cx="8503920" cy="4572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3154680" y="4828032"/>
            <a:ext cx="8001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00" dirty="0">
                <a:solidFill>
                  <a:srgbClr val="15364A"/>
                </a:solidFill>
              </a:rPr>
              <a:t>Direct MNH and NJCH reads; no database link</a:t>
            </a:r>
            <a:endParaRPr lang="en-US" sz="1000" dirty="0"/>
          </a:p>
        </p:txBody>
      </p:sp>
      <p:sp>
        <p:nvSpPr>
          <p:cNvPr id="29" name="Shape 27"/>
          <p:cNvSpPr/>
          <p:nvPr/>
        </p:nvSpPr>
        <p:spPr>
          <a:xfrm>
            <a:off x="658368" y="5321808"/>
            <a:ext cx="2148840" cy="457200"/>
          </a:xfrm>
          <a:prstGeom prst="roundRect">
            <a:avLst>
              <a:gd name="adj" fmla="val 8000"/>
            </a:avLst>
          </a:prstGeom>
          <a:solidFill>
            <a:srgbClr val="F2EEFC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841248" y="5458968"/>
            <a:ext cx="1783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6D28D9"/>
                </a:solidFill>
              </a:rPr>
              <a:t>Write boundary</a:t>
            </a:r>
            <a:endParaRPr lang="en-US" sz="950" dirty="0"/>
          </a:p>
        </p:txBody>
      </p:sp>
      <p:sp>
        <p:nvSpPr>
          <p:cNvPr id="31" name="Shape 29"/>
          <p:cNvSpPr/>
          <p:nvPr/>
        </p:nvSpPr>
        <p:spPr>
          <a:xfrm>
            <a:off x="2926080" y="5321808"/>
            <a:ext cx="8503920" cy="4572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3154680" y="5440680"/>
            <a:ext cx="8001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00" dirty="0">
                <a:solidFill>
                  <a:srgbClr val="15364A"/>
                </a:solidFill>
              </a:rPr>
              <a:t>No operational medication-table or frozen-snapshot writes</a:t>
            </a:r>
            <a:endParaRPr lang="en-US" sz="10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DATA TRUST &amp; EXPORT MANIFEST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Traceability of the generated report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Every output remains bound to exact source identities and frozen snapshot references.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685800" y="1691640"/>
            <a:ext cx="5212080" cy="749808"/>
          </a:xfrm>
          <a:prstGeom prst="roundRect">
            <a:avLst>
              <a:gd name="adj" fmla="val 731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86968" y="1828800"/>
            <a:ext cx="1508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Report scope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2377440" y="1810512"/>
            <a:ext cx="3246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NJCH Hospital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6217920" y="1691640"/>
            <a:ext cx="5212080" cy="749808"/>
          </a:xfrm>
          <a:prstGeom prst="roundRect">
            <a:avLst>
              <a:gd name="adj" fmla="val 731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419088" y="1828800"/>
            <a:ext cx="1508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Frozen month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7909560" y="1810512"/>
            <a:ext cx="3246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2026-06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685800" y="2651760"/>
            <a:ext cx="5212080" cy="749808"/>
          </a:xfrm>
          <a:prstGeom prst="roundRect">
            <a:avLst>
              <a:gd name="adj" fmla="val 731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886968" y="2788920"/>
            <a:ext cx="1508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Snapshot references</a:t>
            </a:r>
            <a:endParaRPr lang="en-US" sz="900" dirty="0"/>
          </a:p>
        </p:txBody>
      </p:sp>
      <p:sp>
        <p:nvSpPr>
          <p:cNvPr id="13" name="Text 11"/>
          <p:cNvSpPr/>
          <p:nvPr/>
        </p:nvSpPr>
        <p:spPr>
          <a:xfrm>
            <a:off x="2377440" y="2770632"/>
            <a:ext cx="3246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NJCH#2v1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6217920" y="2651760"/>
            <a:ext cx="5212080" cy="749808"/>
          </a:xfrm>
          <a:prstGeom prst="roundRect">
            <a:avLst>
              <a:gd name="adj" fmla="val 731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6419088" y="2788920"/>
            <a:ext cx="1508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Workbook contract SHA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7909560" y="2770632"/>
            <a:ext cx="3246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7af5da46586983abe8c2…</a:t>
            </a:r>
            <a:endParaRPr lang="en-US" sz="1100" dirty="0"/>
          </a:p>
        </p:txBody>
      </p:sp>
      <p:sp>
        <p:nvSpPr>
          <p:cNvPr id="17" name="Shape 15"/>
          <p:cNvSpPr/>
          <p:nvPr/>
        </p:nvSpPr>
        <p:spPr>
          <a:xfrm>
            <a:off x="685800" y="3611880"/>
            <a:ext cx="5212080" cy="749808"/>
          </a:xfrm>
          <a:prstGeom prst="roundRect">
            <a:avLst>
              <a:gd name="adj" fmla="val 731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886968" y="3749040"/>
            <a:ext cx="1508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Generated file SHA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2377440" y="3730752"/>
            <a:ext cx="3246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Recorded in companion export manifest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6217920" y="3611880"/>
            <a:ext cx="5212080" cy="749808"/>
          </a:xfrm>
          <a:prstGeom prst="roundRect">
            <a:avLst>
              <a:gd name="adj" fmla="val 731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6419088" y="3749040"/>
            <a:ext cx="1508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Generated by</a:t>
            </a:r>
            <a:endParaRPr lang="en-US" sz="900" dirty="0"/>
          </a:p>
        </p:txBody>
      </p:sp>
      <p:sp>
        <p:nvSpPr>
          <p:cNvPr id="22" name="Text 20"/>
          <p:cNvSpPr/>
          <p:nvPr/>
        </p:nvSpPr>
        <p:spPr>
          <a:xfrm>
            <a:off x="7909560" y="3730752"/>
            <a:ext cx="3246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DIAR-R2.5-PREBUILD</a:t>
            </a:r>
            <a:endParaRPr lang="en-US" sz="1100" dirty="0"/>
          </a:p>
        </p:txBody>
      </p:sp>
      <p:sp>
        <p:nvSpPr>
          <p:cNvPr id="23" name="Shape 21"/>
          <p:cNvSpPr/>
          <p:nvPr/>
        </p:nvSpPr>
        <p:spPr>
          <a:xfrm>
            <a:off x="685800" y="4572000"/>
            <a:ext cx="5212080" cy="749808"/>
          </a:xfrm>
          <a:prstGeom prst="roundRect">
            <a:avLst>
              <a:gd name="adj" fmla="val 731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886968" y="4709160"/>
            <a:ext cx="1508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Generated at</a:t>
            </a:r>
            <a:endParaRPr lang="en-US" sz="900" dirty="0"/>
          </a:p>
        </p:txBody>
      </p:sp>
      <p:sp>
        <p:nvSpPr>
          <p:cNvPr id="25" name="Text 23"/>
          <p:cNvSpPr/>
          <p:nvPr/>
        </p:nvSpPr>
        <p:spPr>
          <a:xfrm>
            <a:off x="2377440" y="4690872"/>
            <a:ext cx="3246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2026-07-25 11:59</a:t>
            </a:r>
            <a:endParaRPr lang="en-US" sz="1100" dirty="0"/>
          </a:p>
        </p:txBody>
      </p:sp>
      <p:sp>
        <p:nvSpPr>
          <p:cNvPr id="26" name="Shape 24"/>
          <p:cNvSpPr/>
          <p:nvPr/>
        </p:nvSpPr>
        <p:spPr>
          <a:xfrm>
            <a:off x="685800" y="5650992"/>
            <a:ext cx="10744200" cy="530352"/>
          </a:xfrm>
          <a:prstGeom prst="roundRect">
            <a:avLst>
              <a:gd name="adj" fmla="val 10345"/>
            </a:avLst>
          </a:prstGeom>
          <a:solidFill>
            <a:srgbClr val="EAF7F5"/>
          </a:solidFill>
          <a:ln w="12700">
            <a:solidFill>
              <a:srgbClr val="BFE4DE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914400" y="5824728"/>
            <a:ext cx="10287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F766E"/>
                </a:solidFill>
              </a:rPr>
              <a:t>PASS  ·  Frozen identity retained  ·  Operational MM writes NONE  ·  Database Link NONE</a:t>
            </a:r>
            <a:endParaRPr lang="en-US" sz="11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12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EXECUTIVE SUMMARY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What requires management attention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The selected frozen snapshot translated into decision-ready priorities.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502920" y="1874520"/>
            <a:ext cx="2148840" cy="109728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502920" y="1874520"/>
            <a:ext cx="73152" cy="1097280"/>
          </a:xfrm>
          <a:prstGeom prst="rect">
            <a:avLst/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731520" y="2020824"/>
            <a:ext cx="180136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CASES REQUIRING REVIEW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731520" y="2304288"/>
            <a:ext cx="180136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568</a:t>
            </a:r>
            <a:endParaRPr lang="en-US" sz="2300" dirty="0"/>
          </a:p>
        </p:txBody>
      </p:sp>
      <p:sp>
        <p:nvSpPr>
          <p:cNvPr id="9" name="Shape 7"/>
          <p:cNvSpPr/>
          <p:nvPr/>
        </p:nvSpPr>
        <p:spPr>
          <a:xfrm>
            <a:off x="2788920" y="1874520"/>
            <a:ext cx="2148840" cy="109728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2788920" y="1874520"/>
            <a:ext cx="73152" cy="1097280"/>
          </a:xfrm>
          <a:prstGeom prst="rect">
            <a:avLst/>
          </a:prstGeom>
          <a:solidFill>
            <a:srgbClr val="D83A56"/>
          </a:solidFill>
          <a:ln w="12700">
            <a:solidFill>
              <a:srgbClr val="D83A56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3017520" y="2020824"/>
            <a:ext cx="180136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CRITICAL</a:t>
            </a:r>
            <a:endParaRPr lang="en-US" sz="900" dirty="0"/>
          </a:p>
        </p:txBody>
      </p:sp>
      <p:sp>
        <p:nvSpPr>
          <p:cNvPr id="12" name="Text 10"/>
          <p:cNvSpPr/>
          <p:nvPr/>
        </p:nvSpPr>
        <p:spPr>
          <a:xfrm>
            <a:off x="3017520" y="2304288"/>
            <a:ext cx="180136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136</a:t>
            </a:r>
            <a:endParaRPr lang="en-US" sz="2300" dirty="0"/>
          </a:p>
        </p:txBody>
      </p:sp>
      <p:sp>
        <p:nvSpPr>
          <p:cNvPr id="13" name="Shape 11"/>
          <p:cNvSpPr/>
          <p:nvPr/>
        </p:nvSpPr>
        <p:spPr>
          <a:xfrm>
            <a:off x="5074920" y="1874520"/>
            <a:ext cx="2148840" cy="109728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14" name="Shape 12"/>
          <p:cNvSpPr/>
          <p:nvPr/>
        </p:nvSpPr>
        <p:spPr>
          <a:xfrm>
            <a:off x="5074920" y="1874520"/>
            <a:ext cx="73152" cy="1097280"/>
          </a:xfrm>
          <a:prstGeom prst="rect">
            <a:avLst/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5303520" y="2020824"/>
            <a:ext cx="180136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HIGH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5303520" y="2304288"/>
            <a:ext cx="180136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362</a:t>
            </a:r>
            <a:endParaRPr lang="en-US" sz="2300" dirty="0"/>
          </a:p>
        </p:txBody>
      </p:sp>
      <p:sp>
        <p:nvSpPr>
          <p:cNvPr id="17" name="Shape 15"/>
          <p:cNvSpPr/>
          <p:nvPr/>
        </p:nvSpPr>
        <p:spPr>
          <a:xfrm>
            <a:off x="7360920" y="1874520"/>
            <a:ext cx="2148840" cy="109728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18" name="Shape 16"/>
          <p:cNvSpPr/>
          <p:nvPr/>
        </p:nvSpPr>
        <p:spPr>
          <a:xfrm>
            <a:off x="7360920" y="1874520"/>
            <a:ext cx="73152" cy="1097280"/>
          </a:xfrm>
          <a:prstGeom prst="rect">
            <a:avLst/>
          </a:prstGeom>
          <a:solidFill>
            <a:srgbClr val="E9B424"/>
          </a:solidFill>
          <a:ln w="12700">
            <a:solidFill>
              <a:srgbClr val="E9B424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7589520" y="2020824"/>
            <a:ext cx="180136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MEDIUM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7589520" y="2304288"/>
            <a:ext cx="180136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70</a:t>
            </a:r>
            <a:endParaRPr lang="en-US" sz="2300" dirty="0"/>
          </a:p>
        </p:txBody>
      </p:sp>
      <p:sp>
        <p:nvSpPr>
          <p:cNvPr id="21" name="Shape 19"/>
          <p:cNvSpPr/>
          <p:nvPr/>
        </p:nvSpPr>
        <p:spPr>
          <a:xfrm>
            <a:off x="9646920" y="1874520"/>
            <a:ext cx="2011680" cy="109728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22" name="Shape 20"/>
          <p:cNvSpPr/>
          <p:nvPr/>
        </p:nvSpPr>
        <p:spPr>
          <a:xfrm>
            <a:off x="9646920" y="1874520"/>
            <a:ext cx="73152" cy="1097280"/>
          </a:xfrm>
          <a:prstGeom prst="rect">
            <a:avLst/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9875520" y="2020824"/>
            <a:ext cx="166420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ASSOCIATED COST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9875520" y="2304288"/>
            <a:ext cx="166420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SAR 292,362.25</a:t>
            </a:r>
            <a:endParaRPr lang="en-US" sz="2300" dirty="0"/>
          </a:p>
        </p:txBody>
      </p:sp>
      <p:sp>
        <p:nvSpPr>
          <p:cNvPr id="25" name="Shape 23"/>
          <p:cNvSpPr/>
          <p:nvPr/>
        </p:nvSpPr>
        <p:spPr>
          <a:xfrm>
            <a:off x="502920" y="3246120"/>
            <a:ext cx="6995160" cy="2651760"/>
          </a:xfrm>
          <a:prstGeom prst="roundRect">
            <a:avLst>
              <a:gd name="adj" fmla="val 2759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777240" y="3493008"/>
            <a:ext cx="3200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F2D52"/>
                </a:solidFill>
              </a:rPr>
              <a:t>Management interpretation</a:t>
            </a:r>
            <a:endParaRPr lang="en-US" sz="1700" dirty="0"/>
          </a:p>
        </p:txBody>
      </p:sp>
      <p:sp>
        <p:nvSpPr>
          <p:cNvPr id="27" name="Shape 25"/>
          <p:cNvSpPr/>
          <p:nvPr/>
        </p:nvSpPr>
        <p:spPr>
          <a:xfrm>
            <a:off x="804672" y="3858768"/>
            <a:ext cx="155448" cy="155448"/>
          </a:xfrm>
          <a:prstGeom prst="ellipse">
            <a:avLst/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1060704" y="3794760"/>
            <a:ext cx="60807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dirty="0">
                <a:solidFill>
                  <a:srgbClr val="15364A"/>
                </a:solidFill>
              </a:rPr>
              <a:t>8.20% of reviewed movement groups produced a frozen review case.</a:t>
            </a:r>
            <a:endParaRPr lang="en-US" sz="1050" dirty="0"/>
          </a:p>
        </p:txBody>
      </p:sp>
      <p:sp>
        <p:nvSpPr>
          <p:cNvPr id="29" name="Shape 27"/>
          <p:cNvSpPr/>
          <p:nvPr/>
        </p:nvSpPr>
        <p:spPr>
          <a:xfrm>
            <a:off x="804672" y="4224528"/>
            <a:ext cx="155448" cy="155448"/>
          </a:xfrm>
          <a:prstGeom prst="ellipse">
            <a:avLst/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1060704" y="4160520"/>
            <a:ext cx="60807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dirty="0">
                <a:solidFill>
                  <a:srgbClr val="15364A"/>
                </a:solidFill>
              </a:rPr>
              <a:t>136 critical cases represent 23.9% of the review population.</a:t>
            </a:r>
            <a:endParaRPr lang="en-US" sz="1050" dirty="0"/>
          </a:p>
        </p:txBody>
      </p:sp>
      <p:sp>
        <p:nvSpPr>
          <p:cNvPr id="31" name="Shape 29"/>
          <p:cNvSpPr/>
          <p:nvPr/>
        </p:nvSpPr>
        <p:spPr>
          <a:xfrm>
            <a:off x="804672" y="4590288"/>
            <a:ext cx="155448" cy="155448"/>
          </a:xfrm>
          <a:prstGeom prst="ellipse">
            <a:avLst/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1060704" y="4526280"/>
            <a:ext cx="60807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dirty="0">
                <a:solidFill>
                  <a:srgbClr val="15364A"/>
                </a:solidFill>
              </a:rPr>
              <a:t>INP Pharmacy contains 375 cases and should be reviewed first.</a:t>
            </a:r>
            <a:endParaRPr lang="en-US" sz="1050" dirty="0"/>
          </a:p>
        </p:txBody>
      </p:sp>
      <p:sp>
        <p:nvSpPr>
          <p:cNvPr id="33" name="Shape 31"/>
          <p:cNvSpPr/>
          <p:nvPr/>
        </p:nvSpPr>
        <p:spPr>
          <a:xfrm>
            <a:off x="804672" y="4956048"/>
            <a:ext cx="155448" cy="155448"/>
          </a:xfrm>
          <a:prstGeom prst="ellipse">
            <a:avLst/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1060704" y="4892040"/>
            <a:ext cx="60807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dirty="0">
                <a:solidFill>
                  <a:srgbClr val="15364A"/>
                </a:solidFill>
              </a:rPr>
              <a:t>Dispense To Patient is the movement type most associated with cases.</a:t>
            </a:r>
            <a:endParaRPr lang="en-US" sz="1050" dirty="0"/>
          </a:p>
        </p:txBody>
      </p:sp>
      <p:sp>
        <p:nvSpPr>
          <p:cNvPr id="35" name="Shape 33"/>
          <p:cNvSpPr/>
          <p:nvPr/>
        </p:nvSpPr>
        <p:spPr>
          <a:xfrm>
            <a:off x="804672" y="5321808"/>
            <a:ext cx="155448" cy="155448"/>
          </a:xfrm>
          <a:prstGeom prst="ellipse">
            <a:avLst/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1060704" y="5257800"/>
            <a:ext cx="60807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dirty="0">
                <a:solidFill>
                  <a:srgbClr val="15364A"/>
                </a:solidFill>
              </a:rPr>
              <a:t>2026-06-05 was the peak review day with 61 cases.</a:t>
            </a:r>
            <a:endParaRPr lang="en-US" sz="1050" dirty="0"/>
          </a:p>
        </p:txBody>
      </p:sp>
      <p:sp>
        <p:nvSpPr>
          <p:cNvPr id="37" name="Shape 35"/>
          <p:cNvSpPr/>
          <p:nvPr/>
        </p:nvSpPr>
        <p:spPr>
          <a:xfrm>
            <a:off x="7726680" y="3246120"/>
            <a:ext cx="3931920" cy="2651760"/>
          </a:xfrm>
          <a:prstGeom prst="roundRect">
            <a:avLst>
              <a:gd name="adj" fmla="val 2759"/>
            </a:avLst>
          </a:prstGeom>
          <a:solidFill>
            <a:srgbClr val="F3EEFF"/>
          </a:solidFill>
          <a:ln w="12700">
            <a:solidFill>
              <a:srgbClr val="DED2FB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8001000" y="3493008"/>
            <a:ext cx="31089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6D28D9"/>
                </a:solidFill>
              </a:rPr>
              <a:t>Decision focus</a:t>
            </a:r>
            <a:endParaRPr lang="en-US" sz="1700" dirty="0"/>
          </a:p>
        </p:txBody>
      </p:sp>
      <p:sp>
        <p:nvSpPr>
          <p:cNvPr id="39" name="Text 37"/>
          <p:cNvSpPr/>
          <p:nvPr/>
        </p:nvSpPr>
        <p:spPr>
          <a:xfrm>
            <a:off x="8001000" y="3950208"/>
            <a:ext cx="333756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500" b="1" dirty="0">
                <a:solidFill>
                  <a:srgbClr val="0F2D52"/>
                </a:solidFill>
              </a:rPr>
              <a:t>Begin with INP Pharmacy, then work through critical and higher-cost cases.</a:t>
            </a:r>
            <a:endParaRPr lang="en-US" sz="1500" dirty="0"/>
          </a:p>
        </p:txBody>
      </p:sp>
      <p:sp>
        <p:nvSpPr>
          <p:cNvPr id="40" name="Text 38"/>
          <p:cNvSpPr/>
          <p:nvPr/>
        </p:nvSpPr>
        <p:spPr>
          <a:xfrm>
            <a:off x="8001000" y="5394960"/>
            <a:ext cx="3246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64748B"/>
                </a:solidFill>
              </a:rPr>
              <a:t>Owner and outcome must be recorded in the All Cases sheet.</a:t>
            </a:r>
            <a:endParaRPr lang="en-US" sz="9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PERFORMANCE SCORECARD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Scale, coverage and review workload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All figures are bound to the closed snapshot; no live recalculation after export.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594360" y="1783080"/>
            <a:ext cx="251460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594360" y="1783080"/>
            <a:ext cx="73152" cy="1143000"/>
          </a:xfrm>
          <a:prstGeom prst="rect">
            <a:avLst/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822960" y="1929384"/>
            <a:ext cx="216712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Movement groups reviewed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822960" y="2212848"/>
            <a:ext cx="216712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6,923</a:t>
            </a:r>
            <a:endParaRPr lang="en-US" sz="2300" dirty="0"/>
          </a:p>
        </p:txBody>
      </p:sp>
      <p:sp>
        <p:nvSpPr>
          <p:cNvPr id="9" name="Shape 7"/>
          <p:cNvSpPr/>
          <p:nvPr/>
        </p:nvSpPr>
        <p:spPr>
          <a:xfrm>
            <a:off x="3383280" y="1783080"/>
            <a:ext cx="251460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3383280" y="1783080"/>
            <a:ext cx="73152" cy="1143000"/>
          </a:xfrm>
          <a:prstGeom prst="rect">
            <a:avLst/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3611880" y="1929384"/>
            <a:ext cx="216712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Cases as % reviewed</a:t>
            </a:r>
            <a:endParaRPr lang="en-US" sz="900" dirty="0"/>
          </a:p>
        </p:txBody>
      </p:sp>
      <p:sp>
        <p:nvSpPr>
          <p:cNvPr id="12" name="Text 10"/>
          <p:cNvSpPr/>
          <p:nvPr/>
        </p:nvSpPr>
        <p:spPr>
          <a:xfrm>
            <a:off x="3611880" y="2212848"/>
            <a:ext cx="216712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8.20%</a:t>
            </a:r>
            <a:endParaRPr lang="en-US" sz="2300" dirty="0"/>
          </a:p>
        </p:txBody>
      </p:sp>
      <p:sp>
        <p:nvSpPr>
          <p:cNvPr id="13" name="Shape 11"/>
          <p:cNvSpPr/>
          <p:nvPr/>
        </p:nvSpPr>
        <p:spPr>
          <a:xfrm>
            <a:off x="6172200" y="1783080"/>
            <a:ext cx="251460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14" name="Shape 12"/>
          <p:cNvSpPr/>
          <p:nvPr/>
        </p:nvSpPr>
        <p:spPr>
          <a:xfrm>
            <a:off x="6172200" y="1783080"/>
            <a:ext cx="73152" cy="1143000"/>
          </a:xfrm>
          <a:prstGeom prst="rect">
            <a:avLst/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6400800" y="1929384"/>
            <a:ext cx="216712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Transactions represented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6400800" y="2212848"/>
            <a:ext cx="216712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2,437</a:t>
            </a:r>
            <a:endParaRPr lang="en-US" sz="2300" dirty="0"/>
          </a:p>
        </p:txBody>
      </p:sp>
      <p:sp>
        <p:nvSpPr>
          <p:cNvPr id="17" name="Shape 15"/>
          <p:cNvSpPr/>
          <p:nvPr/>
        </p:nvSpPr>
        <p:spPr>
          <a:xfrm>
            <a:off x="8961120" y="1783080"/>
            <a:ext cx="251460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18" name="Shape 16"/>
          <p:cNvSpPr/>
          <p:nvPr/>
        </p:nvSpPr>
        <p:spPr>
          <a:xfrm>
            <a:off x="8961120" y="1783080"/>
            <a:ext cx="73152" cy="1143000"/>
          </a:xfrm>
          <a:prstGeom prst="rect">
            <a:avLst/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9189720" y="1929384"/>
            <a:ext cx="216712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Movement lines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9189720" y="2212848"/>
            <a:ext cx="216712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2,454</a:t>
            </a:r>
            <a:endParaRPr lang="en-US" sz="2300" dirty="0"/>
          </a:p>
        </p:txBody>
      </p:sp>
      <p:sp>
        <p:nvSpPr>
          <p:cNvPr id="21" name="Shape 19"/>
          <p:cNvSpPr/>
          <p:nvPr/>
        </p:nvSpPr>
        <p:spPr>
          <a:xfrm>
            <a:off x="594360" y="3291840"/>
            <a:ext cx="251460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22" name="Shape 20"/>
          <p:cNvSpPr/>
          <p:nvPr/>
        </p:nvSpPr>
        <p:spPr>
          <a:xfrm>
            <a:off x="594360" y="3291840"/>
            <a:ext cx="73152" cy="1143000"/>
          </a:xfrm>
          <a:prstGeom prst="rect">
            <a:avLst/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822960" y="3438144"/>
            <a:ext cx="216712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Stores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822960" y="3721608"/>
            <a:ext cx="216712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18</a:t>
            </a:r>
            <a:endParaRPr lang="en-US" sz="2300" dirty="0"/>
          </a:p>
        </p:txBody>
      </p:sp>
      <p:sp>
        <p:nvSpPr>
          <p:cNvPr id="25" name="Shape 23"/>
          <p:cNvSpPr/>
          <p:nvPr/>
        </p:nvSpPr>
        <p:spPr>
          <a:xfrm>
            <a:off x="3383280" y="3291840"/>
            <a:ext cx="251460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26" name="Shape 24"/>
          <p:cNvSpPr/>
          <p:nvPr/>
        </p:nvSpPr>
        <p:spPr>
          <a:xfrm>
            <a:off x="3383280" y="3291840"/>
            <a:ext cx="73152" cy="1143000"/>
          </a:xfrm>
          <a:prstGeom prst="rect">
            <a:avLst/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3611880" y="3438144"/>
            <a:ext cx="216712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Items</a:t>
            </a:r>
            <a:endParaRPr lang="en-US" sz="900" dirty="0"/>
          </a:p>
        </p:txBody>
      </p:sp>
      <p:sp>
        <p:nvSpPr>
          <p:cNvPr id="28" name="Text 26"/>
          <p:cNvSpPr/>
          <p:nvPr/>
        </p:nvSpPr>
        <p:spPr>
          <a:xfrm>
            <a:off x="3611880" y="3721608"/>
            <a:ext cx="216712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205</a:t>
            </a:r>
            <a:endParaRPr lang="en-US" sz="2300" dirty="0"/>
          </a:p>
        </p:txBody>
      </p:sp>
      <p:sp>
        <p:nvSpPr>
          <p:cNvPr id="29" name="Shape 27"/>
          <p:cNvSpPr/>
          <p:nvPr/>
        </p:nvSpPr>
        <p:spPr>
          <a:xfrm>
            <a:off x="6172200" y="3291840"/>
            <a:ext cx="251460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30" name="Shape 28"/>
          <p:cNvSpPr/>
          <p:nvPr/>
        </p:nvSpPr>
        <p:spPr>
          <a:xfrm>
            <a:off x="6172200" y="3291840"/>
            <a:ext cx="73152" cy="1143000"/>
          </a:xfrm>
          <a:prstGeom prst="rect">
            <a:avLst/>
          </a:prstGeom>
          <a:solidFill>
            <a:srgbClr val="E9B424"/>
          </a:solidFill>
          <a:ln w="12700">
            <a:solidFill>
              <a:srgbClr val="E9B424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6400800" y="3438144"/>
            <a:ext cx="216712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Users associated</a:t>
            </a:r>
            <a:endParaRPr lang="en-US" sz="900" dirty="0"/>
          </a:p>
        </p:txBody>
      </p:sp>
      <p:sp>
        <p:nvSpPr>
          <p:cNvPr id="32" name="Text 30"/>
          <p:cNvSpPr/>
          <p:nvPr/>
        </p:nvSpPr>
        <p:spPr>
          <a:xfrm>
            <a:off x="6400800" y="3721608"/>
            <a:ext cx="216712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48</a:t>
            </a:r>
            <a:endParaRPr lang="en-US" sz="2300" dirty="0"/>
          </a:p>
        </p:txBody>
      </p:sp>
      <p:sp>
        <p:nvSpPr>
          <p:cNvPr id="33" name="Shape 31"/>
          <p:cNvSpPr/>
          <p:nvPr/>
        </p:nvSpPr>
        <p:spPr>
          <a:xfrm>
            <a:off x="8961120" y="3291840"/>
            <a:ext cx="251460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34" name="Shape 32"/>
          <p:cNvSpPr/>
          <p:nvPr/>
        </p:nvSpPr>
        <p:spPr>
          <a:xfrm>
            <a:off x="8961120" y="3291840"/>
            <a:ext cx="73152" cy="1143000"/>
          </a:xfrm>
          <a:prstGeom prst="rect">
            <a:avLst/>
          </a:prstGeom>
          <a:solidFill>
            <a:srgbClr val="0F766E"/>
          </a:solidFill>
          <a:ln w="12700">
            <a:solidFill>
              <a:srgbClr val="0F766E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9189720" y="3438144"/>
            <a:ext cx="216712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Completed days</a:t>
            </a:r>
            <a:endParaRPr lang="en-US" sz="900" dirty="0"/>
          </a:p>
        </p:txBody>
      </p:sp>
      <p:sp>
        <p:nvSpPr>
          <p:cNvPr id="36" name="Text 34"/>
          <p:cNvSpPr/>
          <p:nvPr/>
        </p:nvSpPr>
        <p:spPr>
          <a:xfrm>
            <a:off x="9189720" y="3721608"/>
            <a:ext cx="216712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30</a:t>
            </a:r>
            <a:endParaRPr lang="en-US" sz="2300" dirty="0"/>
          </a:p>
        </p:txBody>
      </p:sp>
      <p:sp>
        <p:nvSpPr>
          <p:cNvPr id="37" name="Shape 35"/>
          <p:cNvSpPr/>
          <p:nvPr/>
        </p:nvSpPr>
        <p:spPr>
          <a:xfrm>
            <a:off x="594360" y="5074920"/>
            <a:ext cx="10881360" cy="658368"/>
          </a:xfrm>
          <a:prstGeom prst="roundRect">
            <a:avLst>
              <a:gd name="adj" fmla="val 8333"/>
            </a:avLst>
          </a:prstGeom>
          <a:solidFill>
            <a:srgbClr val="FFF7E8"/>
          </a:solidFill>
          <a:ln w="12700">
            <a:solidFill>
              <a:srgbClr val="F2D29A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841248" y="5294376"/>
            <a:ext cx="1645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8B5A00"/>
                </a:solidFill>
              </a:rPr>
              <a:t>Interpretation boundary</a:t>
            </a:r>
            <a:endParaRPr lang="en-US" sz="1000" dirty="0"/>
          </a:p>
        </p:txBody>
      </p:sp>
      <p:sp>
        <p:nvSpPr>
          <p:cNvPr id="39" name="Text 37"/>
          <p:cNvSpPr/>
          <p:nvPr/>
        </p:nvSpPr>
        <p:spPr>
          <a:xfrm>
            <a:off x="2514600" y="5239512"/>
            <a:ext cx="8549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8B5A00"/>
                </a:solidFill>
              </a:rPr>
              <a:t>Associated value is an inventory-cost scale used to prioritise review. It is not a selling-price amount or a confirmed loss.</a:t>
            </a:r>
            <a:endParaRPr lang="en-US" sz="10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PRIORITY DISTRIBUTION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Review cases by severity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Start with critical cases, then high-priority and higher-cost movements.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685800" y="199339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Critical</a:t>
            </a:r>
            <a:endParaRPr lang="en-US" sz="1000" dirty="0"/>
          </a:p>
        </p:txBody>
      </p:sp>
      <p:sp>
        <p:nvSpPr>
          <p:cNvPr id="6" name="Shape 4"/>
          <p:cNvSpPr/>
          <p:nvPr/>
        </p:nvSpPr>
        <p:spPr>
          <a:xfrm>
            <a:off x="2926080" y="201168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2926080" y="2011680"/>
            <a:ext cx="2885665" cy="201168"/>
          </a:xfrm>
          <a:prstGeom prst="roundRect">
            <a:avLst>
              <a:gd name="adj" fmla="val 18182"/>
            </a:avLst>
          </a:prstGeom>
          <a:solidFill>
            <a:srgbClr val="D83A56"/>
          </a:solidFill>
          <a:ln w="12700">
            <a:solidFill>
              <a:srgbClr val="D83A56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0698480" y="199339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136  ·  23.9%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685800" y="286207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High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2926080" y="288036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2926080" y="288036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10698480" y="286207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362  ·  63.7%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373075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Medium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2926080" y="374904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2926080" y="3749040"/>
            <a:ext cx="1485269" cy="201168"/>
          </a:xfrm>
          <a:prstGeom prst="roundRect">
            <a:avLst>
              <a:gd name="adj" fmla="val 18182"/>
            </a:avLst>
          </a:prstGeom>
          <a:solidFill>
            <a:srgbClr val="E9B424"/>
          </a:solidFill>
          <a:ln w="12700">
            <a:solidFill>
              <a:srgbClr val="E9B424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10698480" y="373075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70  ·  12.3%</a:t>
            </a:r>
            <a:endParaRPr lang="en-US" sz="1000" dirty="0"/>
          </a:p>
        </p:txBody>
      </p:sp>
      <p:sp>
        <p:nvSpPr>
          <p:cNvPr id="17" name="Shape 15"/>
          <p:cNvSpPr/>
          <p:nvPr/>
        </p:nvSpPr>
        <p:spPr>
          <a:xfrm>
            <a:off x="685800" y="4709160"/>
            <a:ext cx="10789920" cy="731520"/>
          </a:xfrm>
          <a:prstGeom prst="roundRect">
            <a:avLst>
              <a:gd name="adj" fmla="val 75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960120" y="4956048"/>
            <a:ext cx="19202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64748B"/>
                </a:solidFill>
              </a:rPr>
              <a:t>Critical-cost exposure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2880360" y="4864608"/>
            <a:ext cx="20116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D83A56"/>
                </a:solidFill>
              </a:rPr>
              <a:t>SAR 133,103.26</a:t>
            </a:r>
            <a:endParaRPr lang="en-US" sz="2000" dirty="0"/>
          </a:p>
        </p:txBody>
      </p:sp>
      <p:sp>
        <p:nvSpPr>
          <p:cNvPr id="20" name="Text 18"/>
          <p:cNvSpPr/>
          <p:nvPr/>
        </p:nvSpPr>
        <p:spPr>
          <a:xfrm>
            <a:off x="4983480" y="4855464"/>
            <a:ext cx="60350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dirty="0">
                <a:solidFill>
                  <a:srgbClr val="15364A"/>
                </a:solidFill>
              </a:rPr>
              <a:t>Critical cases must be reviewed before lower priorities, with source documents and approvals matched to the exact movement evidence.</a:t>
            </a:r>
            <a:endParaRPr lang="en-US" sz="10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DAILY TREND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Review workload across the frozen month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Selected daily points show how review cases changed through the period.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822960" y="5184648"/>
            <a:ext cx="10561320" cy="0"/>
          </a:xfrm>
          <a:prstGeom prst="line">
            <a:avLst/>
          </a:prstGeom>
          <a:noFill/>
          <a:ln w="12700">
            <a:solidFill>
              <a:srgbClr val="B8C8D4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868680" y="4738977"/>
            <a:ext cx="438912" cy="381663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731520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8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612648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01</a:t>
            </a:r>
            <a:endParaRPr lang="en-US" sz="800" dirty="0"/>
          </a:p>
        </p:txBody>
      </p:sp>
      <p:sp>
        <p:nvSpPr>
          <p:cNvPr id="9" name="Shape 7"/>
          <p:cNvSpPr/>
          <p:nvPr/>
        </p:nvSpPr>
        <p:spPr>
          <a:xfrm>
            <a:off x="1892808" y="4357315"/>
            <a:ext cx="438912" cy="763325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1755648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16</a:t>
            </a:r>
            <a:endParaRPr lang="en-US" sz="900" dirty="0"/>
          </a:p>
        </p:txBody>
      </p:sp>
      <p:sp>
        <p:nvSpPr>
          <p:cNvPr id="11" name="Text 9"/>
          <p:cNvSpPr/>
          <p:nvPr/>
        </p:nvSpPr>
        <p:spPr>
          <a:xfrm>
            <a:off x="1636776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04</a:t>
            </a:r>
            <a:endParaRPr lang="en-US" sz="800" dirty="0"/>
          </a:p>
        </p:txBody>
      </p:sp>
      <p:sp>
        <p:nvSpPr>
          <p:cNvPr id="12" name="Shape 10"/>
          <p:cNvSpPr/>
          <p:nvPr/>
        </p:nvSpPr>
        <p:spPr>
          <a:xfrm>
            <a:off x="2916936" y="4023360"/>
            <a:ext cx="438912" cy="1097280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2779776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23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2660904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07</a:t>
            </a:r>
            <a:endParaRPr lang="en-US" sz="800" dirty="0"/>
          </a:p>
        </p:txBody>
      </p:sp>
      <p:sp>
        <p:nvSpPr>
          <p:cNvPr id="15" name="Shape 13"/>
          <p:cNvSpPr/>
          <p:nvPr/>
        </p:nvSpPr>
        <p:spPr>
          <a:xfrm>
            <a:off x="3941064" y="4023360"/>
            <a:ext cx="438912" cy="1097280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3803904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23</a:t>
            </a:r>
            <a:endParaRPr lang="en-US" sz="900" dirty="0"/>
          </a:p>
        </p:txBody>
      </p:sp>
      <p:sp>
        <p:nvSpPr>
          <p:cNvPr id="17" name="Text 15"/>
          <p:cNvSpPr/>
          <p:nvPr/>
        </p:nvSpPr>
        <p:spPr>
          <a:xfrm>
            <a:off x="3685032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11</a:t>
            </a:r>
            <a:endParaRPr lang="en-US" sz="800" dirty="0"/>
          </a:p>
        </p:txBody>
      </p:sp>
      <p:sp>
        <p:nvSpPr>
          <p:cNvPr id="18" name="Shape 16"/>
          <p:cNvSpPr/>
          <p:nvPr/>
        </p:nvSpPr>
        <p:spPr>
          <a:xfrm>
            <a:off x="4965192" y="4834393"/>
            <a:ext cx="438912" cy="286247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4828032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6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4709160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14</a:t>
            </a:r>
            <a:endParaRPr lang="en-US" sz="800" dirty="0"/>
          </a:p>
        </p:txBody>
      </p:sp>
      <p:sp>
        <p:nvSpPr>
          <p:cNvPr id="21" name="Shape 19"/>
          <p:cNvSpPr/>
          <p:nvPr/>
        </p:nvSpPr>
        <p:spPr>
          <a:xfrm>
            <a:off x="5989320" y="4548146"/>
            <a:ext cx="438912" cy="572494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5852160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12</a:t>
            </a:r>
            <a:endParaRPr lang="en-US" sz="900" dirty="0"/>
          </a:p>
        </p:txBody>
      </p:sp>
      <p:sp>
        <p:nvSpPr>
          <p:cNvPr id="23" name="Text 21"/>
          <p:cNvSpPr/>
          <p:nvPr/>
        </p:nvSpPr>
        <p:spPr>
          <a:xfrm>
            <a:off x="5733288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17</a:t>
            </a:r>
            <a:endParaRPr lang="en-US" sz="800" dirty="0"/>
          </a:p>
        </p:txBody>
      </p:sp>
      <p:sp>
        <p:nvSpPr>
          <p:cNvPr id="24" name="Shape 22"/>
          <p:cNvSpPr/>
          <p:nvPr/>
        </p:nvSpPr>
        <p:spPr>
          <a:xfrm>
            <a:off x="7013448" y="4738977"/>
            <a:ext cx="438912" cy="381663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6876288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8</a:t>
            </a:r>
            <a:endParaRPr lang="en-US" sz="900" dirty="0"/>
          </a:p>
        </p:txBody>
      </p:sp>
      <p:sp>
        <p:nvSpPr>
          <p:cNvPr id="26" name="Text 24"/>
          <p:cNvSpPr/>
          <p:nvPr/>
        </p:nvSpPr>
        <p:spPr>
          <a:xfrm>
            <a:off x="6757416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20</a:t>
            </a:r>
            <a:endParaRPr lang="en-US" sz="800" dirty="0"/>
          </a:p>
        </p:txBody>
      </p:sp>
      <p:sp>
        <p:nvSpPr>
          <p:cNvPr id="27" name="Shape 25"/>
          <p:cNvSpPr/>
          <p:nvPr/>
        </p:nvSpPr>
        <p:spPr>
          <a:xfrm>
            <a:off x="8037576" y="4548146"/>
            <a:ext cx="438912" cy="572494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7900416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12</a:t>
            </a:r>
            <a:endParaRPr lang="en-US" sz="900" dirty="0"/>
          </a:p>
        </p:txBody>
      </p:sp>
      <p:sp>
        <p:nvSpPr>
          <p:cNvPr id="29" name="Text 27"/>
          <p:cNvSpPr/>
          <p:nvPr/>
        </p:nvSpPr>
        <p:spPr>
          <a:xfrm>
            <a:off x="7781544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24</a:t>
            </a:r>
            <a:endParaRPr lang="en-US" sz="800" dirty="0"/>
          </a:p>
        </p:txBody>
      </p:sp>
      <p:sp>
        <p:nvSpPr>
          <p:cNvPr id="30" name="Shape 28"/>
          <p:cNvSpPr/>
          <p:nvPr/>
        </p:nvSpPr>
        <p:spPr>
          <a:xfrm>
            <a:off x="9061704" y="4595854"/>
            <a:ext cx="438912" cy="524786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8924544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11</a:t>
            </a:r>
            <a:endParaRPr lang="en-US" sz="900" dirty="0"/>
          </a:p>
        </p:txBody>
      </p:sp>
      <p:sp>
        <p:nvSpPr>
          <p:cNvPr id="32" name="Text 30"/>
          <p:cNvSpPr/>
          <p:nvPr/>
        </p:nvSpPr>
        <p:spPr>
          <a:xfrm>
            <a:off x="8805672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27</a:t>
            </a:r>
            <a:endParaRPr lang="en-US" sz="800" dirty="0"/>
          </a:p>
        </p:txBody>
      </p:sp>
      <p:sp>
        <p:nvSpPr>
          <p:cNvPr id="33" name="Shape 31"/>
          <p:cNvSpPr/>
          <p:nvPr/>
        </p:nvSpPr>
        <p:spPr>
          <a:xfrm>
            <a:off x="10085832" y="4023360"/>
            <a:ext cx="438912" cy="1097280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9948672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23</a:t>
            </a:r>
            <a:endParaRPr lang="en-US" sz="900" dirty="0"/>
          </a:p>
        </p:txBody>
      </p:sp>
      <p:sp>
        <p:nvSpPr>
          <p:cNvPr id="35" name="Text 33"/>
          <p:cNvSpPr/>
          <p:nvPr/>
        </p:nvSpPr>
        <p:spPr>
          <a:xfrm>
            <a:off x="9829800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30</a:t>
            </a:r>
            <a:endParaRPr lang="en-US" sz="800" dirty="0"/>
          </a:p>
        </p:txBody>
      </p:sp>
      <p:sp>
        <p:nvSpPr>
          <p:cNvPr id="36" name="Shape 34"/>
          <p:cNvSpPr/>
          <p:nvPr/>
        </p:nvSpPr>
        <p:spPr>
          <a:xfrm>
            <a:off x="731520" y="5715000"/>
            <a:ext cx="10652760" cy="429768"/>
          </a:xfrm>
          <a:prstGeom prst="roundRect">
            <a:avLst>
              <a:gd name="adj" fmla="val 10638"/>
            </a:avLst>
          </a:prstGeom>
          <a:solidFill>
            <a:srgbClr val="ECF8F6"/>
          </a:solidFill>
          <a:ln w="12700">
            <a:solidFill>
              <a:srgbClr val="CBE6E2"/>
            </a:solidFill>
            <a:prstDash val="solid"/>
          </a:ln>
        </p:spPr>
      </p:sp>
      <p:sp>
        <p:nvSpPr>
          <p:cNvPr id="37" name="Text 35"/>
          <p:cNvSpPr/>
          <p:nvPr/>
        </p:nvSpPr>
        <p:spPr>
          <a:xfrm>
            <a:off x="960120" y="5833872"/>
            <a:ext cx="101498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0F766E"/>
                </a:solidFill>
              </a:rPr>
              <a:t>Peak day 2026-06-05  ·  61 cases  ·  SAR 6,381.91 associated cost</a:t>
            </a:r>
            <a:endParaRPr lang="en-US" sz="10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HOSPITAL COMPARISON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Coverage in the selected scope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Direct connections to MNH and NJCH; each snapshot remains separately traceable.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685800" y="199339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MNH / ORAMNH</a:t>
            </a:r>
            <a:endParaRPr lang="en-US" sz="1000" dirty="0"/>
          </a:p>
        </p:txBody>
      </p:sp>
      <p:sp>
        <p:nvSpPr>
          <p:cNvPr id="6" name="Shape 4"/>
          <p:cNvSpPr/>
          <p:nvPr/>
        </p:nvSpPr>
        <p:spPr>
          <a:xfrm>
            <a:off x="2926080" y="201168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2926080" y="2011680"/>
            <a:ext cx="1000" cy="201168"/>
          </a:xfrm>
          <a:prstGeom prst="roundRect">
            <a:avLst>
              <a:gd name="adj" fmla="val 18182"/>
            </a:avLst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0698480" y="199339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0 cases  ·  SAR 0.00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685800" y="290779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NJCH / ORANJC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2926080" y="292608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2926080" y="292608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10698480" y="290779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568 cases  ·  SAR 292,362.25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685800" y="4069080"/>
            <a:ext cx="5166360" cy="1280160"/>
          </a:xfrm>
          <a:prstGeom prst="roundRect">
            <a:avLst>
              <a:gd name="adj" fmla="val 5714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960120" y="4315968"/>
            <a:ext cx="18288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MNH snapshot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960120" y="4681728"/>
            <a:ext cx="4343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9D8A"/>
                </a:solidFill>
              </a:rPr>
              <a:t>ID —  ·  v—  ·  —</a:t>
            </a:r>
            <a:endParaRPr lang="en-US" sz="1400" dirty="0"/>
          </a:p>
        </p:txBody>
      </p:sp>
      <p:sp>
        <p:nvSpPr>
          <p:cNvPr id="16" name="Shape 14"/>
          <p:cNvSpPr/>
          <p:nvPr/>
        </p:nvSpPr>
        <p:spPr>
          <a:xfrm>
            <a:off x="6080760" y="4069080"/>
            <a:ext cx="5166360" cy="1280160"/>
          </a:xfrm>
          <a:prstGeom prst="roundRect">
            <a:avLst>
              <a:gd name="adj" fmla="val 5714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6355080" y="4315968"/>
            <a:ext cx="18288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NJCH snapshot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6355080" y="4681728"/>
            <a:ext cx="4343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6D28D9"/>
                </a:solidFill>
              </a:rPr>
              <a:t>ID 2  ·  v1  ·  CLOSED</a:t>
            </a:r>
            <a:endParaRPr lang="en-US" sz="14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STORE CONCENTRATION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Stores requiring the earliest review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Ranked by case count, with associated inventory-cost scale retained.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685800" y="176479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INP Pharmacy</a:t>
            </a:r>
            <a:endParaRPr lang="en-US" sz="1000" dirty="0"/>
          </a:p>
        </p:txBody>
      </p:sp>
      <p:sp>
        <p:nvSpPr>
          <p:cNvPr id="6" name="Shape 4"/>
          <p:cNvSpPr/>
          <p:nvPr/>
        </p:nvSpPr>
        <p:spPr>
          <a:xfrm>
            <a:off x="2926080" y="178308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2926080" y="178308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D83A56"/>
          </a:solidFill>
          <a:ln w="12700">
            <a:solidFill>
              <a:srgbClr val="D83A56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0698480" y="176479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375 cases  ·  SAR 50,368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685800" y="25420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ANESTHESIOLOGY STORE -DRUGS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2926080" y="256032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2926080" y="2560320"/>
            <a:ext cx="1126541" cy="201168"/>
          </a:xfrm>
          <a:prstGeom prst="roundRect">
            <a:avLst>
              <a:gd name="adj" fmla="val 18182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10698480" y="25420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55 cases  ·  SAR 4,078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331927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Drugs Store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2926080" y="333756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2926080" y="3337560"/>
            <a:ext cx="983163" cy="201168"/>
          </a:xfrm>
          <a:prstGeom prst="roundRect">
            <a:avLst>
              <a:gd name="adj" fmla="val 18182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10698480" y="331927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48 cases  ·  SAR 221,769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685800" y="409651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Delivery Drugs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2926080" y="411480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2926080" y="4114800"/>
            <a:ext cx="593994" cy="201168"/>
          </a:xfrm>
          <a:prstGeom prst="roundRect">
            <a:avLst>
              <a:gd name="adj" fmla="val 18182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10698480" y="409651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29 cases  ·  SAR 1,564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685800" y="487375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NARCOTIC DRUGS STORE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2926080" y="489204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2926080" y="4892040"/>
            <a:ext cx="348204" cy="201168"/>
          </a:xfrm>
          <a:prstGeom prst="roundRect">
            <a:avLst>
              <a:gd name="adj" fmla="val 18182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10698480" y="487375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17 cases  ·  SAR 6,928</a:t>
            </a:r>
            <a:endParaRPr lang="en-US" sz="10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ITEMS &amp; MOVEMENT TYPES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Where the review population is concentrated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Use the detailed workbook to trace every case and movement line.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640080" y="1691640"/>
            <a:ext cx="2286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F2D52"/>
                </a:solidFill>
              </a:rPr>
              <a:t>Top items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6263640" y="1691640"/>
            <a:ext cx="2926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F2D52"/>
                </a:solidFill>
              </a:rPr>
              <a:t>Top movement types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640080" y="20848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PETHIDINE 100 MG /2ML AMPULE</a:t>
            </a:r>
            <a:endParaRPr lang="en-US" sz="1000" dirty="0"/>
          </a:p>
        </p:txBody>
      </p:sp>
      <p:sp>
        <p:nvSpPr>
          <p:cNvPr id="8" name="Shape 6"/>
          <p:cNvSpPr/>
          <p:nvPr/>
        </p:nvSpPr>
        <p:spPr>
          <a:xfrm>
            <a:off x="2880360" y="21031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2880360" y="21031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5120640" y="20848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28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6263640" y="20848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Dispense To Patient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8503920" y="21031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8503920" y="21031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10744200" y="20848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488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640080" y="27706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HIKMA  MIDAZOLAM 15MG/3ML AMPULE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2880360" y="27889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2880360" y="2788920"/>
            <a:ext cx="920931" cy="201168"/>
          </a:xfrm>
          <a:prstGeom prst="roundRect">
            <a:avLst>
              <a:gd name="adj" fmla="val 18182"/>
            </a:avLst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5120640" y="27706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12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6263640" y="27706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Stock Transfer</a:t>
            </a:r>
            <a:endParaRPr lang="en-US" sz="1000" dirty="0"/>
          </a:p>
        </p:txBody>
      </p:sp>
      <p:sp>
        <p:nvSpPr>
          <p:cNvPr id="20" name="Shape 18"/>
          <p:cNvSpPr/>
          <p:nvPr/>
        </p:nvSpPr>
        <p:spPr>
          <a:xfrm>
            <a:off x="8503920" y="27889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8503920" y="2788920"/>
            <a:ext cx="184941" cy="201168"/>
          </a:xfrm>
          <a:prstGeom prst="roundRect">
            <a:avLst>
              <a:gd name="adj" fmla="val 18182"/>
            </a:avLst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10744200" y="27706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42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640080" y="34564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SOPORIDEX 200MCG/2ML VIAL</a:t>
            </a:r>
            <a:endParaRPr lang="en-US" sz="1000" dirty="0"/>
          </a:p>
        </p:txBody>
      </p:sp>
      <p:sp>
        <p:nvSpPr>
          <p:cNvPr id="24" name="Shape 22"/>
          <p:cNvSpPr/>
          <p:nvPr/>
        </p:nvSpPr>
        <p:spPr>
          <a:xfrm>
            <a:off x="2880360" y="34747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2880360" y="3474720"/>
            <a:ext cx="767443" cy="201168"/>
          </a:xfrm>
          <a:prstGeom prst="roundRect">
            <a:avLst>
              <a:gd name="adj" fmla="val 18182"/>
            </a:avLst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5120640" y="34564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10</a:t>
            </a:r>
            <a:endParaRPr lang="en-US" sz="1000" dirty="0"/>
          </a:p>
        </p:txBody>
      </p:sp>
      <p:sp>
        <p:nvSpPr>
          <p:cNvPr id="27" name="Text 25"/>
          <p:cNvSpPr/>
          <p:nvPr/>
        </p:nvSpPr>
        <p:spPr>
          <a:xfrm>
            <a:off x="6263640" y="34564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Dispense To Department</a:t>
            </a:r>
            <a:endParaRPr lang="en-US" sz="1000" dirty="0"/>
          </a:p>
        </p:txBody>
      </p:sp>
      <p:sp>
        <p:nvSpPr>
          <p:cNvPr id="28" name="Shape 26"/>
          <p:cNvSpPr/>
          <p:nvPr/>
        </p:nvSpPr>
        <p:spPr>
          <a:xfrm>
            <a:off x="8503920" y="34747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8503920" y="3474720"/>
            <a:ext cx="74857" cy="201168"/>
          </a:xfrm>
          <a:prstGeom prst="roundRect">
            <a:avLst>
              <a:gd name="adj" fmla="val 18182"/>
            </a:avLst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10744200" y="34564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17</a:t>
            </a:r>
            <a:endParaRPr lang="en-US" sz="1000" dirty="0"/>
          </a:p>
        </p:txBody>
      </p:sp>
      <p:sp>
        <p:nvSpPr>
          <p:cNvPr id="31" name="Text 29"/>
          <p:cNvSpPr/>
          <p:nvPr/>
        </p:nvSpPr>
        <p:spPr>
          <a:xfrm>
            <a:off x="640080" y="41422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GLYCOPYRRONIUM BROMIDE 200 mcg/ml…</a:t>
            </a:r>
            <a:endParaRPr lang="en-US" sz="1000" dirty="0"/>
          </a:p>
        </p:txBody>
      </p:sp>
      <p:sp>
        <p:nvSpPr>
          <p:cNvPr id="32" name="Shape 30"/>
          <p:cNvSpPr/>
          <p:nvPr/>
        </p:nvSpPr>
        <p:spPr>
          <a:xfrm>
            <a:off x="2880360" y="41605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33" name="Shape 31"/>
          <p:cNvSpPr/>
          <p:nvPr/>
        </p:nvSpPr>
        <p:spPr>
          <a:xfrm>
            <a:off x="2880360" y="4160520"/>
            <a:ext cx="767443" cy="201168"/>
          </a:xfrm>
          <a:prstGeom prst="roundRect">
            <a:avLst>
              <a:gd name="adj" fmla="val 18182"/>
            </a:avLst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5120640" y="41422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10</a:t>
            </a:r>
            <a:endParaRPr lang="en-US" sz="1000" dirty="0"/>
          </a:p>
        </p:txBody>
      </p:sp>
      <p:sp>
        <p:nvSpPr>
          <p:cNvPr id="35" name="Text 33"/>
          <p:cNvSpPr/>
          <p:nvPr/>
        </p:nvSpPr>
        <p:spPr>
          <a:xfrm>
            <a:off x="6263640" y="41422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Add</a:t>
            </a:r>
            <a:endParaRPr lang="en-US" sz="1000" dirty="0"/>
          </a:p>
        </p:txBody>
      </p:sp>
      <p:sp>
        <p:nvSpPr>
          <p:cNvPr id="36" name="Shape 34"/>
          <p:cNvSpPr/>
          <p:nvPr/>
        </p:nvSpPr>
        <p:spPr>
          <a:xfrm>
            <a:off x="8503920" y="41605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37" name="Shape 35"/>
          <p:cNvSpPr/>
          <p:nvPr/>
        </p:nvSpPr>
        <p:spPr>
          <a:xfrm>
            <a:off x="8503920" y="4160520"/>
            <a:ext cx="39630" cy="201168"/>
          </a:xfrm>
          <a:prstGeom prst="roundRect">
            <a:avLst>
              <a:gd name="adj" fmla="val 18182"/>
            </a:avLst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10744200" y="41422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9</a:t>
            </a:r>
            <a:endParaRPr lang="en-US" sz="1000" dirty="0"/>
          </a:p>
        </p:txBody>
      </p:sp>
      <p:sp>
        <p:nvSpPr>
          <p:cNvPr id="39" name="Text 37"/>
          <p:cNvSpPr/>
          <p:nvPr/>
        </p:nvSpPr>
        <p:spPr>
          <a:xfrm>
            <a:off x="640080" y="48280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OLMETEC 20MG TAB -B/28</a:t>
            </a:r>
            <a:endParaRPr lang="en-US" sz="1000" dirty="0"/>
          </a:p>
        </p:txBody>
      </p:sp>
      <p:sp>
        <p:nvSpPr>
          <p:cNvPr id="40" name="Shape 38"/>
          <p:cNvSpPr/>
          <p:nvPr/>
        </p:nvSpPr>
        <p:spPr>
          <a:xfrm>
            <a:off x="2880360" y="48463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41" name="Shape 39"/>
          <p:cNvSpPr/>
          <p:nvPr/>
        </p:nvSpPr>
        <p:spPr>
          <a:xfrm>
            <a:off x="2880360" y="4846320"/>
            <a:ext cx="690699" cy="201168"/>
          </a:xfrm>
          <a:prstGeom prst="roundRect">
            <a:avLst>
              <a:gd name="adj" fmla="val 18182"/>
            </a:avLst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42" name="Text 40"/>
          <p:cNvSpPr/>
          <p:nvPr/>
        </p:nvSpPr>
        <p:spPr>
          <a:xfrm>
            <a:off x="5120640" y="48280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9</a:t>
            </a:r>
            <a:endParaRPr lang="en-US" sz="1000" dirty="0"/>
          </a:p>
        </p:txBody>
      </p:sp>
      <p:sp>
        <p:nvSpPr>
          <p:cNvPr id="43" name="Text 41"/>
          <p:cNvSpPr/>
          <p:nvPr/>
        </p:nvSpPr>
        <p:spPr>
          <a:xfrm>
            <a:off x="6263640" y="48280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Exchange items to supplier</a:t>
            </a:r>
            <a:endParaRPr lang="en-US" sz="1000" dirty="0"/>
          </a:p>
        </p:txBody>
      </p:sp>
      <p:sp>
        <p:nvSpPr>
          <p:cNvPr id="44" name="Shape 42"/>
          <p:cNvSpPr/>
          <p:nvPr/>
        </p:nvSpPr>
        <p:spPr>
          <a:xfrm>
            <a:off x="8503920" y="48463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45" name="Shape 43"/>
          <p:cNvSpPr/>
          <p:nvPr/>
        </p:nvSpPr>
        <p:spPr>
          <a:xfrm>
            <a:off x="8503920" y="4846320"/>
            <a:ext cx="35227" cy="201168"/>
          </a:xfrm>
          <a:prstGeom prst="roundRect">
            <a:avLst>
              <a:gd name="adj" fmla="val 18182"/>
            </a:avLst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46" name="Text 44"/>
          <p:cNvSpPr/>
          <p:nvPr/>
        </p:nvSpPr>
        <p:spPr>
          <a:xfrm>
            <a:off x="10744200" y="48280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8</a:t>
            </a:r>
            <a:endParaRPr lang="en-US" sz="10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CRITICAL CASES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Highest-priority cases for immediate review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The complete register and exact movement evidence are retained in the Excel workbook.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594360" y="1783080"/>
            <a:ext cx="822960" cy="411480"/>
          </a:xfrm>
          <a:prstGeom prst="rect">
            <a:avLst/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40080" y="1901952"/>
            <a:ext cx="73152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b="1" dirty="0">
                <a:solidFill>
                  <a:srgbClr val="FFFFFF"/>
                </a:solidFill>
              </a:rPr>
              <a:t>Rank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1508760" y="1783080"/>
            <a:ext cx="1234440" cy="411480"/>
          </a:xfrm>
          <a:prstGeom prst="rect">
            <a:avLst/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554480" y="1901952"/>
            <a:ext cx="114300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b="1" dirty="0">
                <a:solidFill>
                  <a:srgbClr val="FFFFFF"/>
                </a:solidFill>
              </a:rPr>
              <a:t>Case</a:t>
            </a:r>
            <a:endParaRPr lang="en-US" sz="850" dirty="0"/>
          </a:p>
        </p:txBody>
      </p:sp>
      <p:sp>
        <p:nvSpPr>
          <p:cNvPr id="9" name="Shape 7"/>
          <p:cNvSpPr/>
          <p:nvPr/>
        </p:nvSpPr>
        <p:spPr>
          <a:xfrm>
            <a:off x="2834640" y="1783080"/>
            <a:ext cx="2560320" cy="411480"/>
          </a:xfrm>
          <a:prstGeom prst="rect">
            <a:avLst/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2880360" y="1901952"/>
            <a:ext cx="246888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b="1" dirty="0">
                <a:solidFill>
                  <a:srgbClr val="FFFFFF"/>
                </a:solidFill>
              </a:rPr>
              <a:t>Store</a:t>
            </a:r>
            <a:endParaRPr lang="en-US" sz="850" dirty="0"/>
          </a:p>
        </p:txBody>
      </p:sp>
      <p:sp>
        <p:nvSpPr>
          <p:cNvPr id="11" name="Shape 9"/>
          <p:cNvSpPr/>
          <p:nvPr/>
        </p:nvSpPr>
        <p:spPr>
          <a:xfrm>
            <a:off x="5486400" y="1783080"/>
            <a:ext cx="2057400" cy="411480"/>
          </a:xfrm>
          <a:prstGeom prst="rect">
            <a:avLst/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5532120" y="1901952"/>
            <a:ext cx="196596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b="1" dirty="0">
                <a:solidFill>
                  <a:srgbClr val="FFFFFF"/>
                </a:solidFill>
              </a:rPr>
              <a:t>Item</a:t>
            </a:r>
            <a:endParaRPr lang="en-US" sz="850" dirty="0"/>
          </a:p>
        </p:txBody>
      </p:sp>
      <p:sp>
        <p:nvSpPr>
          <p:cNvPr id="13" name="Shape 11"/>
          <p:cNvSpPr/>
          <p:nvPr/>
        </p:nvSpPr>
        <p:spPr>
          <a:xfrm>
            <a:off x="7635240" y="1783080"/>
            <a:ext cx="1645920" cy="411480"/>
          </a:xfrm>
          <a:prstGeom prst="rect">
            <a:avLst/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7680960" y="1901952"/>
            <a:ext cx="155448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b="1" dirty="0">
                <a:solidFill>
                  <a:srgbClr val="FFFFFF"/>
                </a:solidFill>
              </a:rPr>
              <a:t>Movement</a:t>
            </a:r>
            <a:endParaRPr lang="en-US" sz="850" dirty="0"/>
          </a:p>
        </p:txBody>
      </p:sp>
      <p:sp>
        <p:nvSpPr>
          <p:cNvPr id="15" name="Shape 13"/>
          <p:cNvSpPr/>
          <p:nvPr/>
        </p:nvSpPr>
        <p:spPr>
          <a:xfrm>
            <a:off x="9372600" y="1783080"/>
            <a:ext cx="1097280" cy="411480"/>
          </a:xfrm>
          <a:prstGeom prst="rect">
            <a:avLst/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9418320" y="1901952"/>
            <a:ext cx="100584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50" b="1" dirty="0">
                <a:solidFill>
                  <a:srgbClr val="FFFFFF"/>
                </a:solidFill>
              </a:rPr>
              <a:t>Score</a:t>
            </a:r>
            <a:endParaRPr lang="en-US" sz="850" dirty="0"/>
          </a:p>
        </p:txBody>
      </p:sp>
      <p:sp>
        <p:nvSpPr>
          <p:cNvPr id="17" name="Shape 15"/>
          <p:cNvSpPr/>
          <p:nvPr/>
        </p:nvSpPr>
        <p:spPr>
          <a:xfrm>
            <a:off x="10561320" y="1783080"/>
            <a:ext cx="1005840" cy="411480"/>
          </a:xfrm>
          <a:prstGeom prst="rect">
            <a:avLst/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10607040" y="1901952"/>
            <a:ext cx="91440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50" b="1" dirty="0">
                <a:solidFill>
                  <a:srgbClr val="FFFFFF"/>
                </a:solidFill>
              </a:rPr>
              <a:t>Value</a:t>
            </a:r>
            <a:endParaRPr lang="en-US" sz="850" dirty="0"/>
          </a:p>
        </p:txBody>
      </p:sp>
      <p:sp>
        <p:nvSpPr>
          <p:cNvPr id="19" name="Shape 17"/>
          <p:cNvSpPr/>
          <p:nvPr/>
        </p:nvSpPr>
        <p:spPr>
          <a:xfrm>
            <a:off x="594360" y="2212848"/>
            <a:ext cx="82296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1508760" y="2212848"/>
            <a:ext cx="123444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2834640" y="2212848"/>
            <a:ext cx="256032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5486400" y="2212848"/>
            <a:ext cx="205740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7635240" y="2212848"/>
            <a:ext cx="164592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9372600" y="2212848"/>
            <a:ext cx="109728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10561320" y="2212848"/>
            <a:ext cx="100584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640080" y="2331720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1</a:t>
            </a:r>
            <a:endParaRPr lang="en-US" sz="820" dirty="0"/>
          </a:p>
        </p:txBody>
      </p:sp>
      <p:sp>
        <p:nvSpPr>
          <p:cNvPr id="27" name="Text 25"/>
          <p:cNvSpPr/>
          <p:nvPr/>
        </p:nvSpPr>
        <p:spPr>
          <a:xfrm>
            <a:off x="1554480" y="2331720"/>
            <a:ext cx="11430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b="1" dirty="0">
                <a:solidFill>
                  <a:srgbClr val="15364A"/>
                </a:solidFill>
              </a:rPr>
              <a:t>MC-1013</a:t>
            </a:r>
            <a:endParaRPr lang="en-US" sz="820" dirty="0"/>
          </a:p>
        </p:txBody>
      </p:sp>
      <p:sp>
        <p:nvSpPr>
          <p:cNvPr id="28" name="Text 26"/>
          <p:cNvSpPr/>
          <p:nvPr/>
        </p:nvSpPr>
        <p:spPr>
          <a:xfrm>
            <a:off x="2880360" y="2331720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Drugs Store</a:t>
            </a:r>
            <a:endParaRPr lang="en-US" sz="820" dirty="0"/>
          </a:p>
        </p:txBody>
      </p:sp>
      <p:sp>
        <p:nvSpPr>
          <p:cNvPr id="29" name="Text 27"/>
          <p:cNvSpPr/>
          <p:nvPr/>
        </p:nvSpPr>
        <p:spPr>
          <a:xfrm>
            <a:off x="5532120" y="2331720"/>
            <a:ext cx="19659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ILLUSOF 350MG/ML BOT/100ML</a:t>
            </a:r>
            <a:endParaRPr lang="en-US" sz="820" dirty="0"/>
          </a:p>
        </p:txBody>
      </p:sp>
      <p:sp>
        <p:nvSpPr>
          <p:cNvPr id="30" name="Text 28"/>
          <p:cNvSpPr/>
          <p:nvPr/>
        </p:nvSpPr>
        <p:spPr>
          <a:xfrm>
            <a:off x="7680960" y="2331720"/>
            <a:ext cx="1554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Dispense To Department</a:t>
            </a:r>
            <a:endParaRPr lang="en-US" sz="820" dirty="0"/>
          </a:p>
        </p:txBody>
      </p:sp>
      <p:sp>
        <p:nvSpPr>
          <p:cNvPr id="31" name="Text 29"/>
          <p:cNvSpPr/>
          <p:nvPr/>
        </p:nvSpPr>
        <p:spPr>
          <a:xfrm>
            <a:off x="9418320" y="2331720"/>
            <a:ext cx="10058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100.0</a:t>
            </a:r>
            <a:endParaRPr lang="en-US" sz="820" dirty="0"/>
          </a:p>
        </p:txBody>
      </p:sp>
      <p:sp>
        <p:nvSpPr>
          <p:cNvPr id="32" name="Text 30"/>
          <p:cNvSpPr/>
          <p:nvPr/>
        </p:nvSpPr>
        <p:spPr>
          <a:xfrm>
            <a:off x="10607040" y="2331720"/>
            <a:ext cx="914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9,241</a:t>
            </a:r>
            <a:endParaRPr lang="en-US" sz="820" dirty="0"/>
          </a:p>
        </p:txBody>
      </p:sp>
      <p:sp>
        <p:nvSpPr>
          <p:cNvPr id="33" name="Shape 31"/>
          <p:cNvSpPr/>
          <p:nvPr/>
        </p:nvSpPr>
        <p:spPr>
          <a:xfrm>
            <a:off x="594360" y="2651760"/>
            <a:ext cx="82296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34" name="Shape 32"/>
          <p:cNvSpPr/>
          <p:nvPr/>
        </p:nvSpPr>
        <p:spPr>
          <a:xfrm>
            <a:off x="1508760" y="2651760"/>
            <a:ext cx="123444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35" name="Shape 33"/>
          <p:cNvSpPr/>
          <p:nvPr/>
        </p:nvSpPr>
        <p:spPr>
          <a:xfrm>
            <a:off x="2834640" y="2651760"/>
            <a:ext cx="256032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36" name="Shape 34"/>
          <p:cNvSpPr/>
          <p:nvPr/>
        </p:nvSpPr>
        <p:spPr>
          <a:xfrm>
            <a:off x="5486400" y="2651760"/>
            <a:ext cx="205740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37" name="Shape 35"/>
          <p:cNvSpPr/>
          <p:nvPr/>
        </p:nvSpPr>
        <p:spPr>
          <a:xfrm>
            <a:off x="7635240" y="2651760"/>
            <a:ext cx="164592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38" name="Shape 36"/>
          <p:cNvSpPr/>
          <p:nvPr/>
        </p:nvSpPr>
        <p:spPr>
          <a:xfrm>
            <a:off x="9372600" y="2651760"/>
            <a:ext cx="109728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39" name="Shape 37"/>
          <p:cNvSpPr/>
          <p:nvPr/>
        </p:nvSpPr>
        <p:spPr>
          <a:xfrm>
            <a:off x="10561320" y="2651760"/>
            <a:ext cx="100584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40" name="Text 38"/>
          <p:cNvSpPr/>
          <p:nvPr/>
        </p:nvSpPr>
        <p:spPr>
          <a:xfrm>
            <a:off x="640080" y="2770632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2</a:t>
            </a:r>
            <a:endParaRPr lang="en-US" sz="820" dirty="0"/>
          </a:p>
        </p:txBody>
      </p:sp>
      <p:sp>
        <p:nvSpPr>
          <p:cNvPr id="41" name="Text 39"/>
          <p:cNvSpPr/>
          <p:nvPr/>
        </p:nvSpPr>
        <p:spPr>
          <a:xfrm>
            <a:off x="1554480" y="2770632"/>
            <a:ext cx="11430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b="1" dirty="0">
                <a:solidFill>
                  <a:srgbClr val="15364A"/>
                </a:solidFill>
              </a:rPr>
              <a:t>MC-1026</a:t>
            </a:r>
            <a:endParaRPr lang="en-US" sz="820" dirty="0"/>
          </a:p>
        </p:txBody>
      </p:sp>
      <p:sp>
        <p:nvSpPr>
          <p:cNvPr id="42" name="Text 40"/>
          <p:cNvSpPr/>
          <p:nvPr/>
        </p:nvSpPr>
        <p:spPr>
          <a:xfrm>
            <a:off x="2880360" y="2770632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Drugs Store</a:t>
            </a:r>
            <a:endParaRPr lang="en-US" sz="820" dirty="0"/>
          </a:p>
        </p:txBody>
      </p:sp>
      <p:sp>
        <p:nvSpPr>
          <p:cNvPr id="43" name="Text 41"/>
          <p:cNvSpPr/>
          <p:nvPr/>
        </p:nvSpPr>
        <p:spPr>
          <a:xfrm>
            <a:off x="5532120" y="2770632"/>
            <a:ext cx="19659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DOTAREM 0.5MOL-L GLASS BOTTLE W-S…</a:t>
            </a:r>
            <a:endParaRPr lang="en-US" sz="820" dirty="0"/>
          </a:p>
        </p:txBody>
      </p:sp>
      <p:sp>
        <p:nvSpPr>
          <p:cNvPr id="44" name="Text 42"/>
          <p:cNvSpPr/>
          <p:nvPr/>
        </p:nvSpPr>
        <p:spPr>
          <a:xfrm>
            <a:off x="7680960" y="2770632"/>
            <a:ext cx="1554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Dispense To Department</a:t>
            </a:r>
            <a:endParaRPr lang="en-US" sz="820" dirty="0"/>
          </a:p>
        </p:txBody>
      </p:sp>
      <p:sp>
        <p:nvSpPr>
          <p:cNvPr id="45" name="Text 43"/>
          <p:cNvSpPr/>
          <p:nvPr/>
        </p:nvSpPr>
        <p:spPr>
          <a:xfrm>
            <a:off x="9418320" y="2770632"/>
            <a:ext cx="10058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100.0</a:t>
            </a:r>
            <a:endParaRPr lang="en-US" sz="820" dirty="0"/>
          </a:p>
        </p:txBody>
      </p:sp>
      <p:sp>
        <p:nvSpPr>
          <p:cNvPr id="46" name="Text 44"/>
          <p:cNvSpPr/>
          <p:nvPr/>
        </p:nvSpPr>
        <p:spPr>
          <a:xfrm>
            <a:off x="10607040" y="2770632"/>
            <a:ext cx="914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5,600</a:t>
            </a:r>
            <a:endParaRPr lang="en-US" sz="820" dirty="0"/>
          </a:p>
        </p:txBody>
      </p:sp>
      <p:sp>
        <p:nvSpPr>
          <p:cNvPr id="47" name="Shape 45"/>
          <p:cNvSpPr/>
          <p:nvPr/>
        </p:nvSpPr>
        <p:spPr>
          <a:xfrm>
            <a:off x="594360" y="3090672"/>
            <a:ext cx="82296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48" name="Shape 46"/>
          <p:cNvSpPr/>
          <p:nvPr/>
        </p:nvSpPr>
        <p:spPr>
          <a:xfrm>
            <a:off x="1508760" y="3090672"/>
            <a:ext cx="123444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49" name="Shape 47"/>
          <p:cNvSpPr/>
          <p:nvPr/>
        </p:nvSpPr>
        <p:spPr>
          <a:xfrm>
            <a:off x="2834640" y="3090672"/>
            <a:ext cx="256032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50" name="Shape 48"/>
          <p:cNvSpPr/>
          <p:nvPr/>
        </p:nvSpPr>
        <p:spPr>
          <a:xfrm>
            <a:off x="5486400" y="3090672"/>
            <a:ext cx="205740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51" name="Shape 49"/>
          <p:cNvSpPr/>
          <p:nvPr/>
        </p:nvSpPr>
        <p:spPr>
          <a:xfrm>
            <a:off x="7635240" y="3090672"/>
            <a:ext cx="164592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52" name="Shape 50"/>
          <p:cNvSpPr/>
          <p:nvPr/>
        </p:nvSpPr>
        <p:spPr>
          <a:xfrm>
            <a:off x="9372600" y="3090672"/>
            <a:ext cx="109728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53" name="Shape 51"/>
          <p:cNvSpPr/>
          <p:nvPr/>
        </p:nvSpPr>
        <p:spPr>
          <a:xfrm>
            <a:off x="10561320" y="3090672"/>
            <a:ext cx="100584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54" name="Text 52"/>
          <p:cNvSpPr/>
          <p:nvPr/>
        </p:nvSpPr>
        <p:spPr>
          <a:xfrm>
            <a:off x="640080" y="3209544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3</a:t>
            </a:r>
            <a:endParaRPr lang="en-US" sz="820" dirty="0"/>
          </a:p>
        </p:txBody>
      </p:sp>
      <p:sp>
        <p:nvSpPr>
          <p:cNvPr id="55" name="Text 53"/>
          <p:cNvSpPr/>
          <p:nvPr/>
        </p:nvSpPr>
        <p:spPr>
          <a:xfrm>
            <a:off x="1554480" y="3209544"/>
            <a:ext cx="11430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b="1" dirty="0">
                <a:solidFill>
                  <a:srgbClr val="15364A"/>
                </a:solidFill>
              </a:rPr>
              <a:t>MC-748</a:t>
            </a:r>
            <a:endParaRPr lang="en-US" sz="820" dirty="0"/>
          </a:p>
        </p:txBody>
      </p:sp>
      <p:sp>
        <p:nvSpPr>
          <p:cNvPr id="56" name="Text 54"/>
          <p:cNvSpPr/>
          <p:nvPr/>
        </p:nvSpPr>
        <p:spPr>
          <a:xfrm>
            <a:off x="2880360" y="3209544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INP Pharmacy</a:t>
            </a:r>
            <a:endParaRPr lang="en-US" sz="820" dirty="0"/>
          </a:p>
        </p:txBody>
      </p:sp>
      <p:sp>
        <p:nvSpPr>
          <p:cNvPr id="57" name="Text 55"/>
          <p:cNvSpPr/>
          <p:nvPr/>
        </p:nvSpPr>
        <p:spPr>
          <a:xfrm>
            <a:off x="5532120" y="3209544"/>
            <a:ext cx="19659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CARDESINE 3MG/1ML VIAL/2ML</a:t>
            </a:r>
            <a:endParaRPr lang="en-US" sz="820" dirty="0"/>
          </a:p>
        </p:txBody>
      </p:sp>
      <p:sp>
        <p:nvSpPr>
          <p:cNvPr id="58" name="Text 56"/>
          <p:cNvSpPr/>
          <p:nvPr/>
        </p:nvSpPr>
        <p:spPr>
          <a:xfrm>
            <a:off x="7680960" y="3209544"/>
            <a:ext cx="1554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Dispense To Department</a:t>
            </a:r>
            <a:endParaRPr lang="en-US" sz="820" dirty="0"/>
          </a:p>
        </p:txBody>
      </p:sp>
      <p:sp>
        <p:nvSpPr>
          <p:cNvPr id="59" name="Text 57"/>
          <p:cNvSpPr/>
          <p:nvPr/>
        </p:nvSpPr>
        <p:spPr>
          <a:xfrm>
            <a:off x="9418320" y="3209544"/>
            <a:ext cx="10058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100.0</a:t>
            </a:r>
            <a:endParaRPr lang="en-US" sz="820" dirty="0"/>
          </a:p>
        </p:txBody>
      </p:sp>
      <p:sp>
        <p:nvSpPr>
          <p:cNvPr id="60" name="Text 58"/>
          <p:cNvSpPr/>
          <p:nvPr/>
        </p:nvSpPr>
        <p:spPr>
          <a:xfrm>
            <a:off x="10607040" y="3209544"/>
            <a:ext cx="914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1,041</a:t>
            </a:r>
            <a:endParaRPr lang="en-US" sz="820" dirty="0"/>
          </a:p>
        </p:txBody>
      </p:sp>
      <p:sp>
        <p:nvSpPr>
          <p:cNvPr id="61" name="Shape 59"/>
          <p:cNvSpPr/>
          <p:nvPr/>
        </p:nvSpPr>
        <p:spPr>
          <a:xfrm>
            <a:off x="594360" y="3529584"/>
            <a:ext cx="82296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62" name="Shape 60"/>
          <p:cNvSpPr/>
          <p:nvPr/>
        </p:nvSpPr>
        <p:spPr>
          <a:xfrm>
            <a:off x="1508760" y="3529584"/>
            <a:ext cx="123444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63" name="Shape 61"/>
          <p:cNvSpPr/>
          <p:nvPr/>
        </p:nvSpPr>
        <p:spPr>
          <a:xfrm>
            <a:off x="2834640" y="3529584"/>
            <a:ext cx="256032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64" name="Shape 62"/>
          <p:cNvSpPr/>
          <p:nvPr/>
        </p:nvSpPr>
        <p:spPr>
          <a:xfrm>
            <a:off x="5486400" y="3529584"/>
            <a:ext cx="205740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65" name="Shape 63"/>
          <p:cNvSpPr/>
          <p:nvPr/>
        </p:nvSpPr>
        <p:spPr>
          <a:xfrm>
            <a:off x="7635240" y="3529584"/>
            <a:ext cx="164592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66" name="Shape 64"/>
          <p:cNvSpPr/>
          <p:nvPr/>
        </p:nvSpPr>
        <p:spPr>
          <a:xfrm>
            <a:off x="9372600" y="3529584"/>
            <a:ext cx="109728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67" name="Shape 65"/>
          <p:cNvSpPr/>
          <p:nvPr/>
        </p:nvSpPr>
        <p:spPr>
          <a:xfrm>
            <a:off x="10561320" y="3529584"/>
            <a:ext cx="100584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68" name="Text 66"/>
          <p:cNvSpPr/>
          <p:nvPr/>
        </p:nvSpPr>
        <p:spPr>
          <a:xfrm>
            <a:off x="640080" y="3648456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4</a:t>
            </a:r>
            <a:endParaRPr lang="en-US" sz="820" dirty="0"/>
          </a:p>
        </p:txBody>
      </p:sp>
      <p:sp>
        <p:nvSpPr>
          <p:cNvPr id="69" name="Text 67"/>
          <p:cNvSpPr/>
          <p:nvPr/>
        </p:nvSpPr>
        <p:spPr>
          <a:xfrm>
            <a:off x="1554480" y="3648456"/>
            <a:ext cx="11430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b="1" dirty="0">
                <a:solidFill>
                  <a:srgbClr val="15364A"/>
                </a:solidFill>
              </a:rPr>
              <a:t>MC-1062</a:t>
            </a:r>
            <a:endParaRPr lang="en-US" sz="820" dirty="0"/>
          </a:p>
        </p:txBody>
      </p:sp>
      <p:sp>
        <p:nvSpPr>
          <p:cNvPr id="70" name="Text 68"/>
          <p:cNvSpPr/>
          <p:nvPr/>
        </p:nvSpPr>
        <p:spPr>
          <a:xfrm>
            <a:off x="2880360" y="3648456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NARCOTIC DRUGS STORE</a:t>
            </a:r>
            <a:endParaRPr lang="en-US" sz="820" dirty="0"/>
          </a:p>
        </p:txBody>
      </p:sp>
      <p:sp>
        <p:nvSpPr>
          <p:cNvPr id="71" name="Text 69"/>
          <p:cNvSpPr/>
          <p:nvPr/>
        </p:nvSpPr>
        <p:spPr>
          <a:xfrm>
            <a:off x="5532120" y="3648456"/>
            <a:ext cx="19659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PHENOBARBITAL 60 MG /1ML/AMP/IV I…</a:t>
            </a:r>
            <a:endParaRPr lang="en-US" sz="820" dirty="0"/>
          </a:p>
        </p:txBody>
      </p:sp>
      <p:sp>
        <p:nvSpPr>
          <p:cNvPr id="72" name="Text 70"/>
          <p:cNvSpPr/>
          <p:nvPr/>
        </p:nvSpPr>
        <p:spPr>
          <a:xfrm>
            <a:off x="7680960" y="3648456"/>
            <a:ext cx="1554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Stock Transfer</a:t>
            </a:r>
            <a:endParaRPr lang="en-US" sz="820" dirty="0"/>
          </a:p>
        </p:txBody>
      </p:sp>
      <p:sp>
        <p:nvSpPr>
          <p:cNvPr id="73" name="Text 71"/>
          <p:cNvSpPr/>
          <p:nvPr/>
        </p:nvSpPr>
        <p:spPr>
          <a:xfrm>
            <a:off x="9418320" y="3648456"/>
            <a:ext cx="10058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100.0</a:t>
            </a:r>
            <a:endParaRPr lang="en-US" sz="820" dirty="0"/>
          </a:p>
        </p:txBody>
      </p:sp>
      <p:sp>
        <p:nvSpPr>
          <p:cNvPr id="74" name="Text 72"/>
          <p:cNvSpPr/>
          <p:nvPr/>
        </p:nvSpPr>
        <p:spPr>
          <a:xfrm>
            <a:off x="10607040" y="3648456"/>
            <a:ext cx="914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864</a:t>
            </a:r>
            <a:endParaRPr lang="en-US" sz="820" dirty="0"/>
          </a:p>
        </p:txBody>
      </p:sp>
      <p:sp>
        <p:nvSpPr>
          <p:cNvPr id="75" name="Shape 73"/>
          <p:cNvSpPr/>
          <p:nvPr/>
        </p:nvSpPr>
        <p:spPr>
          <a:xfrm>
            <a:off x="594360" y="3968496"/>
            <a:ext cx="82296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76" name="Shape 74"/>
          <p:cNvSpPr/>
          <p:nvPr/>
        </p:nvSpPr>
        <p:spPr>
          <a:xfrm>
            <a:off x="1508760" y="3968496"/>
            <a:ext cx="123444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77" name="Shape 75"/>
          <p:cNvSpPr/>
          <p:nvPr/>
        </p:nvSpPr>
        <p:spPr>
          <a:xfrm>
            <a:off x="2834640" y="3968496"/>
            <a:ext cx="256032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78" name="Shape 76"/>
          <p:cNvSpPr/>
          <p:nvPr/>
        </p:nvSpPr>
        <p:spPr>
          <a:xfrm>
            <a:off x="5486400" y="3968496"/>
            <a:ext cx="205740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79" name="Shape 77"/>
          <p:cNvSpPr/>
          <p:nvPr/>
        </p:nvSpPr>
        <p:spPr>
          <a:xfrm>
            <a:off x="7635240" y="3968496"/>
            <a:ext cx="164592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80" name="Shape 78"/>
          <p:cNvSpPr/>
          <p:nvPr/>
        </p:nvSpPr>
        <p:spPr>
          <a:xfrm>
            <a:off x="9372600" y="3968496"/>
            <a:ext cx="109728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81" name="Shape 79"/>
          <p:cNvSpPr/>
          <p:nvPr/>
        </p:nvSpPr>
        <p:spPr>
          <a:xfrm>
            <a:off x="10561320" y="3968496"/>
            <a:ext cx="100584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82" name="Text 80"/>
          <p:cNvSpPr/>
          <p:nvPr/>
        </p:nvSpPr>
        <p:spPr>
          <a:xfrm>
            <a:off x="640080" y="4087368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5</a:t>
            </a:r>
            <a:endParaRPr lang="en-US" sz="820" dirty="0"/>
          </a:p>
        </p:txBody>
      </p:sp>
      <p:sp>
        <p:nvSpPr>
          <p:cNvPr id="83" name="Text 81"/>
          <p:cNvSpPr/>
          <p:nvPr/>
        </p:nvSpPr>
        <p:spPr>
          <a:xfrm>
            <a:off x="1554480" y="4087368"/>
            <a:ext cx="11430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b="1" dirty="0">
                <a:solidFill>
                  <a:srgbClr val="15364A"/>
                </a:solidFill>
              </a:rPr>
              <a:t>MC-799</a:t>
            </a:r>
            <a:endParaRPr lang="en-US" sz="820" dirty="0"/>
          </a:p>
        </p:txBody>
      </p:sp>
      <p:sp>
        <p:nvSpPr>
          <p:cNvPr id="84" name="Text 82"/>
          <p:cNvSpPr/>
          <p:nvPr/>
        </p:nvSpPr>
        <p:spPr>
          <a:xfrm>
            <a:off x="2880360" y="4087368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INP Pharmacy</a:t>
            </a:r>
            <a:endParaRPr lang="en-US" sz="820" dirty="0"/>
          </a:p>
        </p:txBody>
      </p:sp>
      <p:sp>
        <p:nvSpPr>
          <p:cNvPr id="85" name="Text 83"/>
          <p:cNvSpPr/>
          <p:nvPr/>
        </p:nvSpPr>
        <p:spPr>
          <a:xfrm>
            <a:off x="5532120" y="4087368"/>
            <a:ext cx="19659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IMATINIB QO 400MG TAB B/30</a:t>
            </a:r>
            <a:endParaRPr lang="en-US" sz="820" dirty="0"/>
          </a:p>
        </p:txBody>
      </p:sp>
      <p:sp>
        <p:nvSpPr>
          <p:cNvPr id="86" name="Text 84"/>
          <p:cNvSpPr/>
          <p:nvPr/>
        </p:nvSpPr>
        <p:spPr>
          <a:xfrm>
            <a:off x="7680960" y="4087368"/>
            <a:ext cx="1554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Dispense To Patient</a:t>
            </a:r>
            <a:endParaRPr lang="en-US" sz="820" dirty="0"/>
          </a:p>
        </p:txBody>
      </p:sp>
      <p:sp>
        <p:nvSpPr>
          <p:cNvPr id="87" name="Text 85"/>
          <p:cNvSpPr/>
          <p:nvPr/>
        </p:nvSpPr>
        <p:spPr>
          <a:xfrm>
            <a:off x="9418320" y="4087368"/>
            <a:ext cx="10058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100.0</a:t>
            </a:r>
            <a:endParaRPr lang="en-US" sz="820" dirty="0"/>
          </a:p>
        </p:txBody>
      </p:sp>
      <p:sp>
        <p:nvSpPr>
          <p:cNvPr id="88" name="Text 86"/>
          <p:cNvSpPr/>
          <p:nvPr/>
        </p:nvSpPr>
        <p:spPr>
          <a:xfrm>
            <a:off x="10607040" y="4087368"/>
            <a:ext cx="914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690</a:t>
            </a:r>
            <a:endParaRPr lang="en-US" sz="820" dirty="0"/>
          </a:p>
        </p:txBody>
      </p:sp>
      <p:sp>
        <p:nvSpPr>
          <p:cNvPr id="89" name="Shape 87"/>
          <p:cNvSpPr/>
          <p:nvPr/>
        </p:nvSpPr>
        <p:spPr>
          <a:xfrm>
            <a:off x="594360" y="4407408"/>
            <a:ext cx="82296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90" name="Shape 88"/>
          <p:cNvSpPr/>
          <p:nvPr/>
        </p:nvSpPr>
        <p:spPr>
          <a:xfrm>
            <a:off x="1508760" y="4407408"/>
            <a:ext cx="123444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91" name="Shape 89"/>
          <p:cNvSpPr/>
          <p:nvPr/>
        </p:nvSpPr>
        <p:spPr>
          <a:xfrm>
            <a:off x="2834640" y="4407408"/>
            <a:ext cx="256032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92" name="Shape 90"/>
          <p:cNvSpPr/>
          <p:nvPr/>
        </p:nvSpPr>
        <p:spPr>
          <a:xfrm>
            <a:off x="5486400" y="4407408"/>
            <a:ext cx="205740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93" name="Shape 91"/>
          <p:cNvSpPr/>
          <p:nvPr/>
        </p:nvSpPr>
        <p:spPr>
          <a:xfrm>
            <a:off x="7635240" y="4407408"/>
            <a:ext cx="164592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94" name="Shape 92"/>
          <p:cNvSpPr/>
          <p:nvPr/>
        </p:nvSpPr>
        <p:spPr>
          <a:xfrm>
            <a:off x="9372600" y="4407408"/>
            <a:ext cx="109728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95" name="Shape 93"/>
          <p:cNvSpPr/>
          <p:nvPr/>
        </p:nvSpPr>
        <p:spPr>
          <a:xfrm>
            <a:off x="10561320" y="4407408"/>
            <a:ext cx="100584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96" name="Text 94"/>
          <p:cNvSpPr/>
          <p:nvPr/>
        </p:nvSpPr>
        <p:spPr>
          <a:xfrm>
            <a:off x="640080" y="4526280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6</a:t>
            </a:r>
            <a:endParaRPr lang="en-US" sz="820" dirty="0"/>
          </a:p>
        </p:txBody>
      </p:sp>
      <p:sp>
        <p:nvSpPr>
          <p:cNvPr id="97" name="Text 95"/>
          <p:cNvSpPr/>
          <p:nvPr/>
        </p:nvSpPr>
        <p:spPr>
          <a:xfrm>
            <a:off x="1554480" y="4526280"/>
            <a:ext cx="11430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b="1" dirty="0">
                <a:solidFill>
                  <a:srgbClr val="15364A"/>
                </a:solidFill>
              </a:rPr>
              <a:t>MC-692</a:t>
            </a:r>
            <a:endParaRPr lang="en-US" sz="820" dirty="0"/>
          </a:p>
        </p:txBody>
      </p:sp>
      <p:sp>
        <p:nvSpPr>
          <p:cNvPr id="98" name="Text 96"/>
          <p:cNvSpPr/>
          <p:nvPr/>
        </p:nvSpPr>
        <p:spPr>
          <a:xfrm>
            <a:off x="2880360" y="4526280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Drugs Store</a:t>
            </a:r>
            <a:endParaRPr lang="en-US" sz="820" dirty="0"/>
          </a:p>
        </p:txBody>
      </p:sp>
      <p:sp>
        <p:nvSpPr>
          <p:cNvPr id="99" name="Text 97"/>
          <p:cNvSpPr/>
          <p:nvPr/>
        </p:nvSpPr>
        <p:spPr>
          <a:xfrm>
            <a:off x="5532120" y="4526280"/>
            <a:ext cx="19659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AVAXIM (HEP.A VACCINE)PEDATRIC</a:t>
            </a:r>
            <a:endParaRPr lang="en-US" sz="820" dirty="0"/>
          </a:p>
        </p:txBody>
      </p:sp>
      <p:sp>
        <p:nvSpPr>
          <p:cNvPr id="100" name="Text 98"/>
          <p:cNvSpPr/>
          <p:nvPr/>
        </p:nvSpPr>
        <p:spPr>
          <a:xfrm>
            <a:off x="7680960" y="4526280"/>
            <a:ext cx="1554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Dispense To Department</a:t>
            </a:r>
            <a:endParaRPr lang="en-US" sz="820" dirty="0"/>
          </a:p>
        </p:txBody>
      </p:sp>
      <p:sp>
        <p:nvSpPr>
          <p:cNvPr id="101" name="Text 99"/>
          <p:cNvSpPr/>
          <p:nvPr/>
        </p:nvSpPr>
        <p:spPr>
          <a:xfrm>
            <a:off x="9418320" y="4526280"/>
            <a:ext cx="10058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100.0</a:t>
            </a:r>
            <a:endParaRPr lang="en-US" sz="820" dirty="0"/>
          </a:p>
        </p:txBody>
      </p:sp>
      <p:sp>
        <p:nvSpPr>
          <p:cNvPr id="102" name="Text 100"/>
          <p:cNvSpPr/>
          <p:nvPr/>
        </p:nvSpPr>
        <p:spPr>
          <a:xfrm>
            <a:off x="10607040" y="4526280"/>
            <a:ext cx="914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596</a:t>
            </a:r>
            <a:endParaRPr lang="en-US" sz="820" dirty="0"/>
          </a:p>
        </p:txBody>
      </p:sp>
      <p:sp>
        <p:nvSpPr>
          <p:cNvPr id="103" name="Shape 101"/>
          <p:cNvSpPr/>
          <p:nvPr/>
        </p:nvSpPr>
        <p:spPr>
          <a:xfrm>
            <a:off x="594360" y="4846320"/>
            <a:ext cx="82296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04" name="Shape 102"/>
          <p:cNvSpPr/>
          <p:nvPr/>
        </p:nvSpPr>
        <p:spPr>
          <a:xfrm>
            <a:off x="1508760" y="4846320"/>
            <a:ext cx="123444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05" name="Shape 103"/>
          <p:cNvSpPr/>
          <p:nvPr/>
        </p:nvSpPr>
        <p:spPr>
          <a:xfrm>
            <a:off x="2834640" y="4846320"/>
            <a:ext cx="256032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06" name="Shape 104"/>
          <p:cNvSpPr/>
          <p:nvPr/>
        </p:nvSpPr>
        <p:spPr>
          <a:xfrm>
            <a:off x="5486400" y="4846320"/>
            <a:ext cx="205740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07" name="Shape 105"/>
          <p:cNvSpPr/>
          <p:nvPr/>
        </p:nvSpPr>
        <p:spPr>
          <a:xfrm>
            <a:off x="7635240" y="4846320"/>
            <a:ext cx="164592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08" name="Shape 106"/>
          <p:cNvSpPr/>
          <p:nvPr/>
        </p:nvSpPr>
        <p:spPr>
          <a:xfrm>
            <a:off x="9372600" y="4846320"/>
            <a:ext cx="109728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09" name="Shape 107"/>
          <p:cNvSpPr/>
          <p:nvPr/>
        </p:nvSpPr>
        <p:spPr>
          <a:xfrm>
            <a:off x="10561320" y="4846320"/>
            <a:ext cx="100584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10" name="Text 108"/>
          <p:cNvSpPr/>
          <p:nvPr/>
        </p:nvSpPr>
        <p:spPr>
          <a:xfrm>
            <a:off x="640080" y="4965192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7</a:t>
            </a:r>
            <a:endParaRPr lang="en-US" sz="820" dirty="0"/>
          </a:p>
        </p:txBody>
      </p:sp>
      <p:sp>
        <p:nvSpPr>
          <p:cNvPr id="111" name="Text 109"/>
          <p:cNvSpPr/>
          <p:nvPr/>
        </p:nvSpPr>
        <p:spPr>
          <a:xfrm>
            <a:off x="1554480" y="4965192"/>
            <a:ext cx="11430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b="1" dirty="0">
                <a:solidFill>
                  <a:srgbClr val="15364A"/>
                </a:solidFill>
              </a:rPr>
              <a:t>MC-625</a:t>
            </a:r>
            <a:endParaRPr lang="en-US" sz="820" dirty="0"/>
          </a:p>
        </p:txBody>
      </p:sp>
      <p:sp>
        <p:nvSpPr>
          <p:cNvPr id="112" name="Text 110"/>
          <p:cNvSpPr/>
          <p:nvPr/>
        </p:nvSpPr>
        <p:spPr>
          <a:xfrm>
            <a:off x="2880360" y="4965192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INP Pharmacy</a:t>
            </a:r>
            <a:endParaRPr lang="en-US" sz="820" dirty="0"/>
          </a:p>
        </p:txBody>
      </p:sp>
      <p:sp>
        <p:nvSpPr>
          <p:cNvPr id="113" name="Text 111"/>
          <p:cNvSpPr/>
          <p:nvPr/>
        </p:nvSpPr>
        <p:spPr>
          <a:xfrm>
            <a:off x="5532120" y="4965192"/>
            <a:ext cx="19659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EMANERA 40mg Gastro-Resistant Cap…</a:t>
            </a:r>
            <a:endParaRPr lang="en-US" sz="820" dirty="0"/>
          </a:p>
        </p:txBody>
      </p:sp>
      <p:sp>
        <p:nvSpPr>
          <p:cNvPr id="114" name="Text 112"/>
          <p:cNvSpPr/>
          <p:nvPr/>
        </p:nvSpPr>
        <p:spPr>
          <a:xfrm>
            <a:off x="7680960" y="4965192"/>
            <a:ext cx="1554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Dispense To Patient</a:t>
            </a:r>
            <a:endParaRPr lang="en-US" sz="820" dirty="0"/>
          </a:p>
        </p:txBody>
      </p:sp>
      <p:sp>
        <p:nvSpPr>
          <p:cNvPr id="115" name="Text 113"/>
          <p:cNvSpPr/>
          <p:nvPr/>
        </p:nvSpPr>
        <p:spPr>
          <a:xfrm>
            <a:off x="9418320" y="4965192"/>
            <a:ext cx="10058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100.0</a:t>
            </a:r>
            <a:endParaRPr lang="en-US" sz="820" dirty="0"/>
          </a:p>
        </p:txBody>
      </p:sp>
      <p:sp>
        <p:nvSpPr>
          <p:cNvPr id="116" name="Text 114"/>
          <p:cNvSpPr/>
          <p:nvPr/>
        </p:nvSpPr>
        <p:spPr>
          <a:xfrm>
            <a:off x="10607040" y="4965192"/>
            <a:ext cx="914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368</a:t>
            </a:r>
            <a:endParaRPr lang="en-US" sz="820" dirty="0"/>
          </a:p>
        </p:txBody>
      </p:sp>
      <p:sp>
        <p:nvSpPr>
          <p:cNvPr id="117" name="Shape 115"/>
          <p:cNvSpPr/>
          <p:nvPr/>
        </p:nvSpPr>
        <p:spPr>
          <a:xfrm>
            <a:off x="594360" y="5285232"/>
            <a:ext cx="82296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18" name="Shape 116"/>
          <p:cNvSpPr/>
          <p:nvPr/>
        </p:nvSpPr>
        <p:spPr>
          <a:xfrm>
            <a:off x="1508760" y="5285232"/>
            <a:ext cx="123444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19" name="Shape 117"/>
          <p:cNvSpPr/>
          <p:nvPr/>
        </p:nvSpPr>
        <p:spPr>
          <a:xfrm>
            <a:off x="2834640" y="5285232"/>
            <a:ext cx="256032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20" name="Shape 118"/>
          <p:cNvSpPr/>
          <p:nvPr/>
        </p:nvSpPr>
        <p:spPr>
          <a:xfrm>
            <a:off x="5486400" y="5285232"/>
            <a:ext cx="205740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21" name="Shape 119"/>
          <p:cNvSpPr/>
          <p:nvPr/>
        </p:nvSpPr>
        <p:spPr>
          <a:xfrm>
            <a:off x="7635240" y="5285232"/>
            <a:ext cx="164592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22" name="Shape 120"/>
          <p:cNvSpPr/>
          <p:nvPr/>
        </p:nvSpPr>
        <p:spPr>
          <a:xfrm>
            <a:off x="9372600" y="5285232"/>
            <a:ext cx="109728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23" name="Shape 121"/>
          <p:cNvSpPr/>
          <p:nvPr/>
        </p:nvSpPr>
        <p:spPr>
          <a:xfrm>
            <a:off x="10561320" y="5285232"/>
            <a:ext cx="100584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24" name="Text 122"/>
          <p:cNvSpPr/>
          <p:nvPr/>
        </p:nvSpPr>
        <p:spPr>
          <a:xfrm>
            <a:off x="640080" y="5404104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8</a:t>
            </a:r>
            <a:endParaRPr lang="en-US" sz="820" dirty="0"/>
          </a:p>
        </p:txBody>
      </p:sp>
      <p:sp>
        <p:nvSpPr>
          <p:cNvPr id="125" name="Text 123"/>
          <p:cNvSpPr/>
          <p:nvPr/>
        </p:nvSpPr>
        <p:spPr>
          <a:xfrm>
            <a:off x="1554480" y="5404104"/>
            <a:ext cx="11430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b="1" dirty="0">
                <a:solidFill>
                  <a:srgbClr val="15364A"/>
                </a:solidFill>
              </a:rPr>
              <a:t>MC-1091</a:t>
            </a:r>
            <a:endParaRPr lang="en-US" sz="820" dirty="0"/>
          </a:p>
        </p:txBody>
      </p:sp>
      <p:sp>
        <p:nvSpPr>
          <p:cNvPr id="126" name="Text 124"/>
          <p:cNvSpPr/>
          <p:nvPr/>
        </p:nvSpPr>
        <p:spPr>
          <a:xfrm>
            <a:off x="2880360" y="5404104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NARCOTIC DRUGS STORE</a:t>
            </a:r>
            <a:endParaRPr lang="en-US" sz="820" dirty="0"/>
          </a:p>
        </p:txBody>
      </p:sp>
      <p:sp>
        <p:nvSpPr>
          <p:cNvPr id="127" name="Text 125"/>
          <p:cNvSpPr/>
          <p:nvPr/>
        </p:nvSpPr>
        <p:spPr>
          <a:xfrm>
            <a:off x="5532120" y="5404104"/>
            <a:ext cx="19659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EPHEDRINE HCL 30MG/1ML IV IM AMP</a:t>
            </a:r>
            <a:endParaRPr lang="en-US" sz="820" dirty="0"/>
          </a:p>
        </p:txBody>
      </p:sp>
      <p:sp>
        <p:nvSpPr>
          <p:cNvPr id="128" name="Text 126"/>
          <p:cNvSpPr/>
          <p:nvPr/>
        </p:nvSpPr>
        <p:spPr>
          <a:xfrm>
            <a:off x="7680960" y="5404104"/>
            <a:ext cx="1554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Stock Transfer</a:t>
            </a:r>
            <a:endParaRPr lang="en-US" sz="820" dirty="0"/>
          </a:p>
        </p:txBody>
      </p:sp>
      <p:sp>
        <p:nvSpPr>
          <p:cNvPr id="129" name="Text 127"/>
          <p:cNvSpPr/>
          <p:nvPr/>
        </p:nvSpPr>
        <p:spPr>
          <a:xfrm>
            <a:off x="9418320" y="5404104"/>
            <a:ext cx="10058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100.0</a:t>
            </a:r>
            <a:endParaRPr lang="en-US" sz="820" dirty="0"/>
          </a:p>
        </p:txBody>
      </p:sp>
      <p:sp>
        <p:nvSpPr>
          <p:cNvPr id="130" name="Text 128"/>
          <p:cNvSpPr/>
          <p:nvPr/>
        </p:nvSpPr>
        <p:spPr>
          <a:xfrm>
            <a:off x="10607040" y="5404104"/>
            <a:ext cx="914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331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HMH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DIAR Executive Report</dc:title>
  <dc:subject>DIAR Executive Analytics</dc:subject>
  <dc:creator>HMH Executive Healthcare Platform</dc:creator>
  <cp:lastModifiedBy>HMH Executive Healthcare Platform</cp:lastModifiedBy>
  <cp:revision>1</cp:revision>
  <dcterms:created xsi:type="dcterms:W3CDTF">2026-07-24T19:53:25Z</dcterms:created>
  <dcterms:modified xsi:type="dcterms:W3CDTF">2026-07-24T19:53:25Z</dcterms:modified>
</cp:coreProperties>
</file>