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9" d="100"/>
          <a:sy n="109" d="100"/>
        </p:scale>
        <p:origin x="63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14/07/2026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14/07/2026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14/07/2026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14/07/2026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14/07/2026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14/07/2026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14/07/2026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14/07/2026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14/07/2026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14/07/2026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14/07/2026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14/07/2026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502920" y="411480"/>
            <a:ext cx="11155680" cy="2834640"/>
          </a:xfrm>
          <a:prstGeom prst="roundRect">
            <a:avLst/>
          </a:prstGeom>
          <a:solidFill>
            <a:srgbClr val="071B3A"/>
          </a:solidFill>
          <a:ln>
            <a:solidFill>
              <a:srgbClr val="071B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914400" y="868680"/>
            <a:ext cx="69494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FFFFFF"/>
                </a:solidFill>
                <a:latin typeface="Aptos"/>
              </a:rPr>
              <a:t>Daily Inpatient Revenue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32688" y="1444752"/>
            <a:ext cx="56692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DCEBF5"/>
                </a:solidFill>
                <a:latin typeface="Aptos"/>
              </a:rPr>
              <a:t>[[BRANCH]]  |  [[GENERATED_AT]]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32688" y="2029968"/>
            <a:ext cx="67665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EBF8FF"/>
                </a:solidFill>
                <a:latin typeface="Aptos"/>
              </a:rPr>
              <a:t>Current active inpatient revenue snapshot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2688" y="2487168"/>
            <a:ext cx="731520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D2E6F5"/>
                </a:solidFill>
                <a:latin typeface="Aptos"/>
              </a:rPr>
              <a:t>A focused view of daily revenue, payer contribution, care-area performance and selected patient highlights.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726679" y="1005840"/>
            <a:ext cx="3200400" cy="1417320"/>
          </a:xfrm>
          <a:prstGeom prst="roundRect">
            <a:avLst/>
          </a:prstGeom>
          <a:solidFill>
            <a:srgbClr val="ECFDF5"/>
          </a:solidFill>
          <a:ln w="12700">
            <a:solidFill>
              <a:srgbClr val="A7F3D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8001000" y="1243584"/>
            <a:ext cx="23774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0F766E"/>
                </a:solidFill>
                <a:latin typeface="Aptos"/>
              </a:rPr>
              <a:t>Total daily revenue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01000" y="1591056"/>
            <a:ext cx="256032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102A43"/>
                </a:solidFill>
                <a:latin typeface="Aptos"/>
              </a:rPr>
              <a:t>[[TOTAL_DAILY_REVENUE]] SR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726679" y="2514600"/>
            <a:ext cx="1508760" cy="548640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BFDBF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7909560" y="2679192"/>
            <a:ext cx="111556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>
                <a:solidFill>
                  <a:srgbClr val="2563EB"/>
                </a:solidFill>
                <a:latin typeface="Aptos"/>
              </a:rPr>
              <a:t>[[PATIENTS_IN_ROOMS]] patients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418320" y="2514600"/>
            <a:ext cx="1508760" cy="548640"/>
          </a:xfrm>
          <a:prstGeom prst="roundRect">
            <a:avLst/>
          </a:prstGeom>
          <a:solidFill>
            <a:srgbClr val="F5F3FF"/>
          </a:solidFill>
          <a:ln w="12700">
            <a:solidFill>
              <a:srgbClr val="DDD6F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9528048" y="2679192"/>
            <a:ext cx="128016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>
                <a:solidFill>
                  <a:srgbClr val="6D28D9"/>
                </a:solidFill>
                <a:latin typeface="Aptos"/>
              </a:rPr>
              <a:t>[[AVERAGE_PER_PATIENT]] SR avg.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914400" y="3703320"/>
            <a:ext cx="233172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1078992" y="4729560"/>
            <a:ext cx="2002536" cy="45719"/>
          </a:xfrm>
          <a:prstGeom prst="rect">
            <a:avLst/>
          </a:prstGeom>
          <a:solidFill>
            <a:srgbClr val="0F766E"/>
          </a:solidFill>
          <a:ln>
            <a:solidFill>
              <a:srgbClr val="0F766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1078992" y="3867911"/>
            <a:ext cx="2002536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>
                <a:solidFill>
                  <a:srgbClr val="64748B"/>
                </a:solidFill>
                <a:latin typeface="Aptos"/>
              </a:rPr>
              <a:t>Patients in rooms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78992" y="4206240"/>
            <a:ext cx="2002536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102A43"/>
                </a:solidFill>
                <a:latin typeface="Aptos"/>
              </a:rPr>
              <a:t>[[PATIENTS_IN_ROOMS]]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78992" y="5013373"/>
            <a:ext cx="20025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dirty="0">
                <a:latin typeface="Aptos"/>
              </a:rPr>
              <a:t>Current </a:t>
            </a:r>
            <a:r>
              <a:rPr sz="900" b="1" dirty="0">
                <a:latin typeface="Aptos"/>
              </a:rPr>
              <a:t>census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474720" y="3703320"/>
            <a:ext cx="251460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3648104" y="4747848"/>
            <a:ext cx="2177327" cy="45720"/>
          </a:xfrm>
          <a:prstGeom prst="rect">
            <a:avLst/>
          </a:prstGeom>
          <a:solidFill>
            <a:srgbClr val="2563EB"/>
          </a:solidFill>
          <a:ln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3639312" y="3867911"/>
            <a:ext cx="2185416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>
                <a:solidFill>
                  <a:srgbClr val="64748B"/>
                </a:solidFill>
                <a:latin typeface="Aptos"/>
              </a:rPr>
              <a:t>Average per patient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39312" y="4206240"/>
            <a:ext cx="2185416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102A43"/>
                </a:solidFill>
                <a:latin typeface="Aptos"/>
              </a:rPr>
              <a:t>[[AVERAGE_PER_PATIENT]] SR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631223" y="4965192"/>
            <a:ext cx="218541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dirty="0">
                <a:latin typeface="Aptos"/>
              </a:rPr>
              <a:t>Daily average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217920" y="3703320"/>
            <a:ext cx="214884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6382512" y="4729560"/>
            <a:ext cx="1865376" cy="64008"/>
          </a:xfrm>
          <a:prstGeom prst="rect">
            <a:avLst/>
          </a:prstGeom>
          <a:solidFill>
            <a:srgbClr val="E11D48"/>
          </a:solidFill>
          <a:ln>
            <a:solidFill>
              <a:srgbClr val="E11D4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382512" y="3867911"/>
            <a:ext cx="1819656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>
                <a:solidFill>
                  <a:srgbClr val="64748B"/>
                </a:solidFill>
                <a:latin typeface="Aptos"/>
              </a:rPr>
              <a:t>Needs review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382512" y="4206240"/>
            <a:ext cx="1819656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102A43"/>
                </a:solidFill>
                <a:latin typeface="Aptos"/>
              </a:rPr>
              <a:t>[[NEEDS_REVIEW]]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28232" y="4987701"/>
            <a:ext cx="181965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dirty="0">
                <a:latin typeface="Aptos"/>
              </a:rPr>
              <a:t>Cases to check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8595360" y="3703320"/>
            <a:ext cx="233172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8759952" y="4747848"/>
            <a:ext cx="2048256" cy="45720"/>
          </a:xfrm>
          <a:prstGeom prst="rect">
            <a:avLst/>
          </a:prstGeom>
          <a:solidFill>
            <a:srgbClr val="6D28D9"/>
          </a:solidFill>
          <a:ln>
            <a:solidFill>
              <a:srgbClr val="6D28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8759952" y="3867911"/>
            <a:ext cx="2002536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>
                <a:solidFill>
                  <a:srgbClr val="64748B"/>
                </a:solidFill>
                <a:latin typeface="Aptos"/>
              </a:rPr>
              <a:t>Top payer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759952" y="4206240"/>
            <a:ext cx="2002536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102A43"/>
                </a:solidFill>
                <a:latin typeface="Aptos"/>
              </a:rPr>
              <a:t>[[TOP_PAYER_SHARE]]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805672" y="4952531"/>
            <a:ext cx="20025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dirty="0">
                <a:latin typeface="Aptos"/>
              </a:rPr>
              <a:t>[[TOP_PAYER_NAME]]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20040" y="228600"/>
            <a:ext cx="11548872" cy="676656"/>
          </a:xfrm>
          <a:prstGeom prst="roundRect">
            <a:avLst/>
          </a:prstGeom>
          <a:solidFill>
            <a:srgbClr val="071B3A"/>
          </a:solidFill>
          <a:ln>
            <a:solidFill>
              <a:srgbClr val="071B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94360" y="374904"/>
            <a:ext cx="630936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Aptos"/>
              </a:rPr>
              <a:t>Daily Inpatient Revenue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98079" y="393192"/>
            <a:ext cx="40233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100" b="1">
                <a:solidFill>
                  <a:srgbClr val="DCEBF5"/>
                </a:solidFill>
                <a:latin typeface="Aptos"/>
              </a:rPr>
              <a:t>[[HOSPITAL]]  |  [[GENERATED_AT]]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024128"/>
            <a:ext cx="5029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>
                <a:solidFill>
                  <a:srgbClr val="6D28D9"/>
                </a:solidFill>
                <a:latin typeface="Aptos"/>
              </a:rPr>
              <a:t>Revenue Snapshot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2920" y="1417320"/>
            <a:ext cx="2148840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689390" y="2543792"/>
            <a:ext cx="1775901" cy="64008"/>
          </a:xfrm>
          <a:prstGeom prst="rect">
            <a:avLst/>
          </a:prstGeom>
          <a:solidFill>
            <a:srgbClr val="0F766E"/>
          </a:solidFill>
          <a:ln>
            <a:solidFill>
              <a:srgbClr val="0F766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667512" y="1581912"/>
            <a:ext cx="1819656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>
                <a:solidFill>
                  <a:srgbClr val="64748B"/>
                </a:solidFill>
                <a:latin typeface="Aptos"/>
              </a:rPr>
              <a:t>Patients in rooms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7512" y="1920240"/>
            <a:ext cx="1819656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102A43"/>
                </a:solidFill>
                <a:latin typeface="Aptos"/>
              </a:rPr>
              <a:t>[[PATIENTS_IN_ROOMS]]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7512" y="2730193"/>
            <a:ext cx="1819656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>
                <a:solidFill>
                  <a:srgbClr val="64748B"/>
                </a:solidFill>
                <a:latin typeface="Aptos"/>
              </a:rPr>
              <a:t>Current active census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788920" y="1417320"/>
            <a:ext cx="2423160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2999194" y="2543792"/>
            <a:ext cx="2002612" cy="64008"/>
          </a:xfrm>
          <a:prstGeom prst="rect">
            <a:avLst/>
          </a:prstGeom>
          <a:solidFill>
            <a:srgbClr val="6D28D9"/>
          </a:solidFill>
          <a:ln>
            <a:solidFill>
              <a:srgbClr val="6D28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2953512" y="1581912"/>
            <a:ext cx="2093976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>
                <a:solidFill>
                  <a:srgbClr val="64748B"/>
                </a:solidFill>
                <a:latin typeface="Aptos"/>
              </a:rPr>
              <a:t>Total daily revenue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53511" y="1920240"/>
            <a:ext cx="223113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 dirty="0">
                <a:solidFill>
                  <a:srgbClr val="102A43"/>
                </a:solidFill>
                <a:latin typeface="Aptos"/>
              </a:rPr>
              <a:t>[[TOTAL_DAILY_REVENUE]] SR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53510" y="2697480"/>
            <a:ext cx="2093976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dirty="0">
                <a:solidFill>
                  <a:srgbClr val="64748B"/>
                </a:solidFill>
                <a:latin typeface="Aptos"/>
              </a:rPr>
              <a:t>For current active census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349240" y="1417320"/>
            <a:ext cx="2423160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5559514" y="2543792"/>
            <a:ext cx="2002612" cy="64008"/>
          </a:xfrm>
          <a:prstGeom prst="rect">
            <a:avLst/>
          </a:prstGeom>
          <a:solidFill>
            <a:srgbClr val="2563EB"/>
          </a:solidFill>
          <a:ln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5513831" y="1581912"/>
            <a:ext cx="2093976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>
                <a:solidFill>
                  <a:srgbClr val="64748B"/>
                </a:solidFill>
                <a:latin typeface="Aptos"/>
              </a:rPr>
              <a:t>Average per patient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513831" y="1920240"/>
            <a:ext cx="2093976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102A43"/>
                </a:solidFill>
                <a:latin typeface="Aptos"/>
              </a:rPr>
              <a:t>[[AVERAGE_PER_PATIENT]] SR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572213" y="2703810"/>
            <a:ext cx="2093976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dirty="0">
                <a:solidFill>
                  <a:srgbClr val="64748B"/>
                </a:solidFill>
                <a:latin typeface="Aptos"/>
              </a:rPr>
              <a:t>Daily revenue average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909560" y="1417320"/>
            <a:ext cx="2148840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8096030" y="2543792"/>
            <a:ext cx="1775901" cy="64008"/>
          </a:xfrm>
          <a:prstGeom prst="rect">
            <a:avLst/>
          </a:prstGeom>
          <a:solidFill>
            <a:srgbClr val="E11D48"/>
          </a:solidFill>
          <a:ln>
            <a:solidFill>
              <a:srgbClr val="E11D4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074152" y="1581912"/>
            <a:ext cx="1819656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>
                <a:solidFill>
                  <a:srgbClr val="64748B"/>
                </a:solidFill>
                <a:latin typeface="Aptos"/>
              </a:rPr>
              <a:t>Needs review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074152" y="1920240"/>
            <a:ext cx="1819656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102A43"/>
                </a:solidFill>
                <a:latin typeface="Aptos"/>
              </a:rPr>
              <a:t>[[NEEDS_REVIEW]]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132531" y="2711548"/>
            <a:ext cx="1819656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dirty="0">
                <a:solidFill>
                  <a:srgbClr val="64748B"/>
                </a:solidFill>
                <a:latin typeface="Aptos"/>
              </a:rPr>
              <a:t>Missing or unusual shares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02920" y="3063240"/>
            <a:ext cx="10881360" cy="21945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22960" y="3383280"/>
            <a:ext cx="3931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102A43"/>
                </a:solidFill>
                <a:latin typeface="Aptos"/>
              </a:rPr>
              <a:t>What this snapshot shows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68680" y="3886200"/>
            <a:ext cx="88696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>
                <a:solidFill>
                  <a:srgbClr val="64748B"/>
                </a:solidFill>
                <a:latin typeface="Aptos"/>
              </a:rPr>
              <a:t>• Active inpatient revenue is concentrated by payer and care area.
• Patient-level detail is available in the workbook and website.
• Items requiring review are separated from calculated daily revenue.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22960" y="5669280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64748B"/>
                </a:solidFill>
                <a:latin typeface="Aptos"/>
              </a:rPr>
              <a:t>[[BRANCH]]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20040" y="228600"/>
            <a:ext cx="11548872" cy="676656"/>
          </a:xfrm>
          <a:prstGeom prst="roundRect">
            <a:avLst/>
          </a:prstGeom>
          <a:solidFill>
            <a:srgbClr val="071B3A"/>
          </a:solidFill>
          <a:ln>
            <a:solidFill>
              <a:srgbClr val="071B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94360" y="374904"/>
            <a:ext cx="630936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Aptos"/>
              </a:rPr>
              <a:t>Payer Concentration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98079" y="393192"/>
            <a:ext cx="40233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100" b="1">
                <a:solidFill>
                  <a:srgbClr val="DCEBF5"/>
                </a:solidFill>
                <a:latin typeface="Aptos"/>
              </a:rPr>
              <a:t>[[HOSPITAL]]  |  [[GENERATED_AT]]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00500" y="962230"/>
            <a:ext cx="50292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dirty="0">
                <a:solidFill>
                  <a:srgbClr val="6D28D9"/>
                </a:solidFill>
                <a:latin typeface="Aptos"/>
              </a:rPr>
              <a:t>Top payers by daily revenue contribution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2920" y="1325880"/>
            <a:ext cx="4206240" cy="43434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822960" y="1600200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>
                <a:solidFill>
                  <a:srgbClr val="64748B"/>
                </a:solidFill>
                <a:latin typeface="Aptos"/>
              </a:rPr>
              <a:t>Largest payer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975104"/>
            <a:ext cx="352044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1">
                <a:solidFill>
                  <a:srgbClr val="102A43"/>
                </a:solidFill>
                <a:latin typeface="Aptos"/>
              </a:rPr>
              <a:t>[[PAYER_1_NAME]]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2834640"/>
            <a:ext cx="3291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0F766E"/>
                </a:solidFill>
                <a:latin typeface="Aptos"/>
              </a:rPr>
              <a:t>[[PAYER_1_REVENUE]] SR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246120"/>
            <a:ext cx="32918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64748B"/>
                </a:solidFill>
                <a:latin typeface="Aptos"/>
              </a:rPr>
              <a:t>[[PAYER_1_PATIENTS]] patients  •  [[PAYER_1_SHARE]]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3886200"/>
            <a:ext cx="1828800" cy="256032"/>
          </a:xfrm>
          <a:prstGeom prst="rect">
            <a:avLst/>
          </a:prstGeom>
          <a:solidFill>
            <a:srgbClr val="6D28D9"/>
          </a:solidFill>
          <a:ln>
            <a:solidFill>
              <a:srgbClr val="6D28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2651760" y="3886200"/>
            <a:ext cx="685800" cy="256032"/>
          </a:xfrm>
          <a:prstGeom prst="rect">
            <a:avLst/>
          </a:prstGeom>
          <a:solidFill>
            <a:srgbClr val="2563EB"/>
          </a:solidFill>
          <a:ln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3337560" y="3886200"/>
            <a:ext cx="502920" cy="256032"/>
          </a:xfrm>
          <a:prstGeom prst="rect">
            <a:avLst/>
          </a:prstGeom>
          <a:solidFill>
            <a:srgbClr val="0F766E"/>
          </a:solidFill>
          <a:ln>
            <a:solidFill>
              <a:srgbClr val="0F766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3840480" y="3886200"/>
            <a:ext cx="320040" cy="256032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4160520" y="3886200"/>
            <a:ext cx="228600" cy="256032"/>
          </a:xfrm>
          <a:prstGeom prst="rect">
            <a:avLst/>
          </a:prstGeom>
          <a:solidFill>
            <a:srgbClr val="E11D48"/>
          </a:solidFill>
          <a:ln>
            <a:solidFill>
              <a:srgbClr val="E11D4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822960" y="4251960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64748B"/>
                </a:solidFill>
                <a:latin typeface="Aptos"/>
              </a:rPr>
              <a:t>Revenue share concentration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892040" y="1325880"/>
            <a:ext cx="6537960" cy="43434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5212080" y="1600200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02A43"/>
                </a:solidFill>
                <a:latin typeface="Aptos"/>
              </a:rPr>
              <a:t>Top 5 payers</a:t>
            </a:r>
          </a:p>
        </p:txBody>
      </p:sp>
      <p:sp>
        <p:nvSpPr>
          <p:cNvPr id="19" name="Oval 18"/>
          <p:cNvSpPr/>
          <p:nvPr/>
        </p:nvSpPr>
        <p:spPr>
          <a:xfrm>
            <a:off x="5257800" y="2121408"/>
            <a:ext cx="109728" cy="109728"/>
          </a:xfrm>
          <a:prstGeom prst="ellipse">
            <a:avLst/>
          </a:prstGeom>
          <a:solidFill>
            <a:srgbClr val="6D28D9"/>
          </a:solidFill>
          <a:ln>
            <a:solidFill>
              <a:srgbClr val="6D28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5449824" y="2057400"/>
            <a:ext cx="324612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1">
                <a:solidFill>
                  <a:srgbClr val="102A43"/>
                </a:solidFill>
                <a:latin typeface="Aptos"/>
              </a:rPr>
              <a:t>[[PAYER_1_NAME]]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823960" y="2057400"/>
            <a:ext cx="1143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50" b="1">
                <a:solidFill>
                  <a:srgbClr val="102A43"/>
                </a:solidFill>
                <a:latin typeface="Aptos"/>
              </a:rPr>
              <a:t>[[PAYER_1_REVENUE]] SR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058400" y="2057400"/>
            <a:ext cx="6858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50" b="1">
                <a:solidFill>
                  <a:srgbClr val="64748B"/>
                </a:solidFill>
                <a:latin typeface="Aptos"/>
              </a:rPr>
              <a:t>[[PAYER_1_SHARE]]</a:t>
            </a:r>
          </a:p>
        </p:txBody>
      </p:sp>
      <p:sp>
        <p:nvSpPr>
          <p:cNvPr id="23" name="Oval 22"/>
          <p:cNvSpPr/>
          <p:nvPr/>
        </p:nvSpPr>
        <p:spPr>
          <a:xfrm>
            <a:off x="5257800" y="2724912"/>
            <a:ext cx="109728" cy="109728"/>
          </a:xfrm>
          <a:prstGeom prst="ellipse">
            <a:avLst/>
          </a:prstGeom>
          <a:solidFill>
            <a:srgbClr val="2563EB"/>
          </a:solidFill>
          <a:ln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5449824" y="2660904"/>
            <a:ext cx="324612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1">
                <a:solidFill>
                  <a:srgbClr val="102A43"/>
                </a:solidFill>
                <a:latin typeface="Aptos"/>
              </a:rPr>
              <a:t>[[PAYER_2_NAME]]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23960" y="2660904"/>
            <a:ext cx="1143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50" b="1">
                <a:solidFill>
                  <a:srgbClr val="102A43"/>
                </a:solidFill>
                <a:latin typeface="Aptos"/>
              </a:rPr>
              <a:t>[[PAYER_2_REVENUE]] SR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58400" y="2660904"/>
            <a:ext cx="6858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50" b="1">
                <a:solidFill>
                  <a:srgbClr val="64748B"/>
                </a:solidFill>
                <a:latin typeface="Aptos"/>
              </a:rPr>
              <a:t>[[PAYER_2_SHARE]]</a:t>
            </a:r>
          </a:p>
        </p:txBody>
      </p:sp>
      <p:sp>
        <p:nvSpPr>
          <p:cNvPr id="27" name="Oval 26"/>
          <p:cNvSpPr/>
          <p:nvPr/>
        </p:nvSpPr>
        <p:spPr>
          <a:xfrm>
            <a:off x="5257800" y="3328416"/>
            <a:ext cx="109728" cy="109728"/>
          </a:xfrm>
          <a:prstGeom prst="ellipse">
            <a:avLst/>
          </a:prstGeom>
          <a:solidFill>
            <a:srgbClr val="0F766E"/>
          </a:solidFill>
          <a:ln>
            <a:solidFill>
              <a:srgbClr val="0F766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5449824" y="3264408"/>
            <a:ext cx="324612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1">
                <a:solidFill>
                  <a:srgbClr val="102A43"/>
                </a:solidFill>
                <a:latin typeface="Aptos"/>
              </a:rPr>
              <a:t>[[PAYER_3_NAME]]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823960" y="3264408"/>
            <a:ext cx="1143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50" b="1">
                <a:solidFill>
                  <a:srgbClr val="102A43"/>
                </a:solidFill>
                <a:latin typeface="Aptos"/>
              </a:rPr>
              <a:t>[[PAYER_3_REVENUE]] SR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058400" y="3264408"/>
            <a:ext cx="6858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50" b="1">
                <a:solidFill>
                  <a:srgbClr val="64748B"/>
                </a:solidFill>
                <a:latin typeface="Aptos"/>
              </a:rPr>
              <a:t>[[PAYER_3_SHARE]]</a:t>
            </a:r>
          </a:p>
        </p:txBody>
      </p:sp>
      <p:sp>
        <p:nvSpPr>
          <p:cNvPr id="31" name="Oval 30"/>
          <p:cNvSpPr/>
          <p:nvPr/>
        </p:nvSpPr>
        <p:spPr>
          <a:xfrm>
            <a:off x="5257800" y="3931920"/>
            <a:ext cx="109728" cy="109728"/>
          </a:xfrm>
          <a:prstGeom prst="ellipse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5449824" y="3867912"/>
            <a:ext cx="324612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1">
                <a:solidFill>
                  <a:srgbClr val="102A43"/>
                </a:solidFill>
                <a:latin typeface="Aptos"/>
              </a:rPr>
              <a:t>[[PAYER_4_NAME]]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823960" y="3867912"/>
            <a:ext cx="1143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50" b="1">
                <a:solidFill>
                  <a:srgbClr val="102A43"/>
                </a:solidFill>
                <a:latin typeface="Aptos"/>
              </a:rPr>
              <a:t>[[PAYER_4_REVENUE]] SR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058400" y="3867912"/>
            <a:ext cx="6858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50" b="1">
                <a:solidFill>
                  <a:srgbClr val="64748B"/>
                </a:solidFill>
                <a:latin typeface="Aptos"/>
              </a:rPr>
              <a:t>[[PAYER_4_SHARE]]</a:t>
            </a:r>
          </a:p>
        </p:txBody>
      </p:sp>
      <p:sp>
        <p:nvSpPr>
          <p:cNvPr id="35" name="Oval 34"/>
          <p:cNvSpPr/>
          <p:nvPr/>
        </p:nvSpPr>
        <p:spPr>
          <a:xfrm>
            <a:off x="5257800" y="4535424"/>
            <a:ext cx="109728" cy="109728"/>
          </a:xfrm>
          <a:prstGeom prst="ellipse">
            <a:avLst/>
          </a:prstGeom>
          <a:solidFill>
            <a:srgbClr val="E11D48"/>
          </a:solidFill>
          <a:ln>
            <a:solidFill>
              <a:srgbClr val="E11D4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TextBox 35"/>
          <p:cNvSpPr txBox="1"/>
          <p:nvPr/>
        </p:nvSpPr>
        <p:spPr>
          <a:xfrm>
            <a:off x="5449824" y="4471416"/>
            <a:ext cx="324612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1">
                <a:solidFill>
                  <a:srgbClr val="102A43"/>
                </a:solidFill>
                <a:latin typeface="Aptos"/>
              </a:rPr>
              <a:t>[[PAYER_5_NAME]]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823960" y="4471416"/>
            <a:ext cx="1143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50" b="1">
                <a:solidFill>
                  <a:srgbClr val="102A43"/>
                </a:solidFill>
                <a:latin typeface="Aptos"/>
              </a:rPr>
              <a:t>[[PAYER_5_REVENUE]] SR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058400" y="4471416"/>
            <a:ext cx="6858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50" b="1">
                <a:solidFill>
                  <a:srgbClr val="64748B"/>
                </a:solidFill>
                <a:latin typeface="Aptos"/>
              </a:rPr>
              <a:t>[[PAYER_5_SHARE]]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20040" y="228600"/>
            <a:ext cx="11548872" cy="676656"/>
          </a:xfrm>
          <a:prstGeom prst="roundRect">
            <a:avLst/>
          </a:prstGeom>
          <a:solidFill>
            <a:srgbClr val="071B3A"/>
          </a:solidFill>
          <a:ln>
            <a:solidFill>
              <a:srgbClr val="071B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94360" y="374904"/>
            <a:ext cx="630936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Aptos"/>
              </a:rPr>
              <a:t>Revenue by Care Area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98079" y="393192"/>
            <a:ext cx="40233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100" b="1">
                <a:solidFill>
                  <a:srgbClr val="DCEBF5"/>
                </a:solidFill>
                <a:latin typeface="Aptos"/>
              </a:rPr>
              <a:t>[[HOSPITAL]]  |  [[GENERATED_AT]]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89120" y="966812"/>
            <a:ext cx="50292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dirty="0">
                <a:solidFill>
                  <a:srgbClr val="6D28D9"/>
                </a:solidFill>
                <a:latin typeface="Aptos"/>
              </a:rPr>
              <a:t>Daily revenue and occupancy by unit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2920" y="1359288"/>
            <a:ext cx="10972800" cy="4754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822960" y="1743336"/>
            <a:ext cx="3200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102A43"/>
                </a:solidFill>
                <a:latin typeface="Aptos"/>
              </a:rPr>
              <a:t>[[UNIT_1_NAME]]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999368"/>
            <a:ext cx="22860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4748B"/>
                </a:solidFill>
                <a:latin typeface="Aptos"/>
              </a:rPr>
              <a:t>[[UNIT_1_OCCUPANCY]]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114800" y="1834776"/>
            <a:ext cx="4663440" cy="146304"/>
          </a:xfrm>
          <a:prstGeom prst="roundRect">
            <a:avLst/>
          </a:prstGeom>
          <a:solidFill>
            <a:srgbClr val="E2E8F0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ounded Rectangle 9"/>
          <p:cNvSpPr/>
          <p:nvPr/>
        </p:nvSpPr>
        <p:spPr>
          <a:xfrm>
            <a:off x="4114800" y="1834776"/>
            <a:ext cx="4572000" cy="146304"/>
          </a:xfrm>
          <a:prstGeom prst="roundRect">
            <a:avLst/>
          </a:prstGeom>
          <a:solidFill>
            <a:srgbClr val="6D28D9"/>
          </a:solidFill>
          <a:ln>
            <a:solidFill>
              <a:srgbClr val="6D28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9144000" y="1743336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>
                <a:solidFill>
                  <a:srgbClr val="102A43"/>
                </a:solidFill>
                <a:latin typeface="Aptos"/>
              </a:rPr>
              <a:t>[[UNIT_1_REVENUE]] SR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2429136"/>
            <a:ext cx="3200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102A43"/>
                </a:solidFill>
                <a:latin typeface="Aptos"/>
              </a:rPr>
              <a:t>[[UNIT_2_NAME]]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2685168"/>
            <a:ext cx="22860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4748B"/>
                </a:solidFill>
                <a:latin typeface="Aptos"/>
              </a:rPr>
              <a:t>[[UNIT_2_OCCUPANCY]]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114800" y="2520576"/>
            <a:ext cx="4663440" cy="146304"/>
          </a:xfrm>
          <a:prstGeom prst="roundRect">
            <a:avLst/>
          </a:prstGeom>
          <a:solidFill>
            <a:srgbClr val="E2E8F0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ounded Rectangle 14"/>
          <p:cNvSpPr/>
          <p:nvPr/>
        </p:nvSpPr>
        <p:spPr>
          <a:xfrm>
            <a:off x="4114800" y="2520576"/>
            <a:ext cx="3840480" cy="146304"/>
          </a:xfrm>
          <a:prstGeom prst="roundRect">
            <a:avLst/>
          </a:prstGeom>
          <a:solidFill>
            <a:srgbClr val="2563EB"/>
          </a:solidFill>
          <a:ln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9144000" y="2429136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>
                <a:solidFill>
                  <a:srgbClr val="102A43"/>
                </a:solidFill>
                <a:latin typeface="Aptos"/>
              </a:rPr>
              <a:t>[[UNIT_2_REVENUE]] SR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3114936"/>
            <a:ext cx="3200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102A43"/>
                </a:solidFill>
                <a:latin typeface="Aptos"/>
              </a:rPr>
              <a:t>[[UNIT_3_NAME]]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3370968"/>
            <a:ext cx="22860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4748B"/>
                </a:solidFill>
                <a:latin typeface="Aptos"/>
              </a:rPr>
              <a:t>[[UNIT_3_OCCUPANCY]]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114800" y="3206376"/>
            <a:ext cx="4663440" cy="146304"/>
          </a:xfrm>
          <a:prstGeom prst="roundRect">
            <a:avLst/>
          </a:prstGeom>
          <a:solidFill>
            <a:srgbClr val="E2E8F0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ounded Rectangle 19"/>
          <p:cNvSpPr/>
          <p:nvPr/>
        </p:nvSpPr>
        <p:spPr>
          <a:xfrm>
            <a:off x="4114800" y="3206376"/>
            <a:ext cx="3474720" cy="146304"/>
          </a:xfrm>
          <a:prstGeom prst="roundRect">
            <a:avLst/>
          </a:prstGeom>
          <a:solidFill>
            <a:srgbClr val="0F766E"/>
          </a:solidFill>
          <a:ln>
            <a:solidFill>
              <a:srgbClr val="0F766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9144000" y="3114936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>
                <a:solidFill>
                  <a:srgbClr val="102A43"/>
                </a:solidFill>
                <a:latin typeface="Aptos"/>
              </a:rPr>
              <a:t>[[UNIT_3_REVENUE]] SR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3800736"/>
            <a:ext cx="3200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102A43"/>
                </a:solidFill>
                <a:latin typeface="Aptos"/>
              </a:rPr>
              <a:t>[[UNIT_4_NAME]]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2960" y="4056768"/>
            <a:ext cx="22860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4748B"/>
                </a:solidFill>
                <a:latin typeface="Aptos"/>
              </a:rPr>
              <a:t>[[UNIT_4_OCCUPANCY]]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114800" y="3892176"/>
            <a:ext cx="4663440" cy="146304"/>
          </a:xfrm>
          <a:prstGeom prst="roundRect">
            <a:avLst/>
          </a:prstGeom>
          <a:solidFill>
            <a:srgbClr val="E2E8F0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ounded Rectangle 24"/>
          <p:cNvSpPr/>
          <p:nvPr/>
        </p:nvSpPr>
        <p:spPr>
          <a:xfrm>
            <a:off x="4114800" y="3892176"/>
            <a:ext cx="2834640" cy="146304"/>
          </a:xfrm>
          <a:prstGeom prst="round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9144000" y="3800736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>
                <a:solidFill>
                  <a:srgbClr val="102A43"/>
                </a:solidFill>
                <a:latin typeface="Aptos"/>
              </a:rPr>
              <a:t>[[UNIT_4_REVENUE]] SR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22960" y="4486536"/>
            <a:ext cx="3200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102A43"/>
                </a:solidFill>
                <a:latin typeface="Aptos"/>
              </a:rPr>
              <a:t>[[UNIT_5_NAME]]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2960" y="4742568"/>
            <a:ext cx="22860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4748B"/>
                </a:solidFill>
                <a:latin typeface="Aptos"/>
              </a:rPr>
              <a:t>[[UNIT_5_OCCUPANCY]]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4114800" y="4577976"/>
            <a:ext cx="4663440" cy="146304"/>
          </a:xfrm>
          <a:prstGeom prst="roundRect">
            <a:avLst/>
          </a:prstGeom>
          <a:solidFill>
            <a:srgbClr val="E2E8F0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ounded Rectangle 29"/>
          <p:cNvSpPr/>
          <p:nvPr/>
        </p:nvSpPr>
        <p:spPr>
          <a:xfrm>
            <a:off x="4114800" y="4577976"/>
            <a:ext cx="2286000" cy="146304"/>
          </a:xfrm>
          <a:prstGeom prst="roundRect">
            <a:avLst/>
          </a:prstGeom>
          <a:solidFill>
            <a:srgbClr val="E11D48"/>
          </a:solidFill>
          <a:ln>
            <a:solidFill>
              <a:srgbClr val="E11D4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9144000" y="4486536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>
                <a:solidFill>
                  <a:srgbClr val="102A43"/>
                </a:solidFill>
                <a:latin typeface="Aptos"/>
              </a:rPr>
              <a:t>[[UNIT_5_REVENUE]] SR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22960" y="5172336"/>
            <a:ext cx="3200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102A43"/>
                </a:solidFill>
                <a:latin typeface="Aptos"/>
              </a:rPr>
              <a:t>[[UNIT_6_NAME]]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22960" y="5428368"/>
            <a:ext cx="22860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4748B"/>
                </a:solidFill>
                <a:latin typeface="Aptos"/>
              </a:rPr>
              <a:t>[[UNIT_6_OCCUPANCY]]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4114800" y="5263776"/>
            <a:ext cx="4663440" cy="146304"/>
          </a:xfrm>
          <a:prstGeom prst="roundRect">
            <a:avLst/>
          </a:prstGeom>
          <a:solidFill>
            <a:srgbClr val="E2E8F0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Rounded Rectangle 34"/>
          <p:cNvSpPr/>
          <p:nvPr/>
        </p:nvSpPr>
        <p:spPr>
          <a:xfrm>
            <a:off x="4114800" y="5263776"/>
            <a:ext cx="1645920" cy="146304"/>
          </a:xfrm>
          <a:prstGeom prst="roundRect">
            <a:avLst/>
          </a:prstGeom>
          <a:solidFill>
            <a:srgbClr val="64748B"/>
          </a:solidFill>
          <a:ln>
            <a:solidFill>
              <a:srgbClr val="64748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TextBox 35"/>
          <p:cNvSpPr txBox="1"/>
          <p:nvPr/>
        </p:nvSpPr>
        <p:spPr>
          <a:xfrm>
            <a:off x="9144000" y="5172336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>
                <a:solidFill>
                  <a:srgbClr val="102A43"/>
                </a:solidFill>
                <a:latin typeface="Aptos"/>
              </a:rPr>
              <a:t>[[UNIT_6_REVENUE]] SR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20040" y="228600"/>
            <a:ext cx="11548872" cy="676656"/>
          </a:xfrm>
          <a:prstGeom prst="roundRect">
            <a:avLst/>
          </a:prstGeom>
          <a:solidFill>
            <a:srgbClr val="071B3A"/>
          </a:solidFill>
          <a:ln>
            <a:solidFill>
              <a:srgbClr val="071B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94360" y="374904"/>
            <a:ext cx="630936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Aptos"/>
              </a:rPr>
              <a:t>Patient-Level Highlights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98079" y="393192"/>
            <a:ext cx="40233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100" b="1">
                <a:solidFill>
                  <a:srgbClr val="DCEBF5"/>
                </a:solidFill>
                <a:latin typeface="Aptos"/>
              </a:rPr>
              <a:t>[[HOSPITAL]]  |  [[GENERATED_AT]]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02258" y="927492"/>
            <a:ext cx="50292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dirty="0">
                <a:solidFill>
                  <a:srgbClr val="6D28D9"/>
                </a:solidFill>
                <a:latin typeface="Aptos"/>
              </a:rPr>
              <a:t>Selected current inpatients by daily revenue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80060" y="1301419"/>
            <a:ext cx="10972800" cy="481716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77240" y="1732080"/>
            <a:ext cx="30175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Aptos"/>
              </a:rPr>
              <a:t>Patient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49039" y="1732080"/>
            <a:ext cx="13716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Aptos"/>
              </a:rPr>
              <a:t>Location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66360" y="1732080"/>
            <a:ext cx="32461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Aptos"/>
              </a:rPr>
              <a:t>Financial class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89720" y="1732080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>
                <a:solidFill>
                  <a:srgbClr val="FFFFFF"/>
                </a:solidFill>
                <a:latin typeface="Aptos"/>
              </a:rPr>
              <a:t>Daily revenue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85800" y="1649432"/>
            <a:ext cx="10561320" cy="411480"/>
          </a:xfrm>
          <a:prstGeom prst="rect">
            <a:avLst/>
          </a:prstGeom>
          <a:solidFill>
            <a:srgbClr val="0E2D4E"/>
          </a:solidFill>
          <a:ln>
            <a:solidFill>
              <a:srgbClr val="0E2D4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777240" y="1732080"/>
            <a:ext cx="30175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Aptos"/>
              </a:rPr>
              <a:t>Patient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49039" y="1732080"/>
            <a:ext cx="13716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Aptos"/>
              </a:rPr>
              <a:t>Location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66360" y="1732080"/>
            <a:ext cx="32461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Aptos"/>
              </a:rPr>
              <a:t>Financial class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89720" y="1732080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>
                <a:solidFill>
                  <a:srgbClr val="FFFFFF"/>
                </a:solidFill>
                <a:latin typeface="Aptos"/>
              </a:rPr>
              <a:t>Daily revenue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85800" y="2161847"/>
            <a:ext cx="10561320" cy="475488"/>
          </a:xfrm>
          <a:prstGeom prst="rect">
            <a:avLst/>
          </a:prstGeom>
          <a:solidFill>
            <a:srgbClr val="F8FAFC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777240" y="2235000"/>
            <a:ext cx="2788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>
                <a:solidFill>
                  <a:srgbClr val="102A43"/>
                </a:solidFill>
                <a:latin typeface="Aptos"/>
              </a:rPr>
              <a:t>[[PATIENT_1_NAME]]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49039" y="2235000"/>
            <a:ext cx="12344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>
                <a:solidFill>
                  <a:srgbClr val="64748B"/>
                </a:solidFill>
                <a:latin typeface="Aptos"/>
              </a:rPr>
              <a:t>[[PATIENT_1_LOCATION]]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66360" y="2235000"/>
            <a:ext cx="32461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102A43"/>
                </a:solidFill>
                <a:latin typeface="Aptos"/>
              </a:rPr>
              <a:t>[[PATIENT_1_PAYER]]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89720" y="2235000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100" b="1">
                <a:solidFill>
                  <a:srgbClr val="0F766E"/>
                </a:solidFill>
                <a:latin typeface="Aptos"/>
              </a:rPr>
              <a:t>[[PATIENT_1_REVENUE]] SR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85800" y="2820215"/>
            <a:ext cx="10561320" cy="475488"/>
          </a:xfrm>
          <a:prstGeom prst="rect">
            <a:avLst/>
          </a:prstGeom>
          <a:solidFill>
            <a:srgbClr val="FFFFFF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777240" y="2893367"/>
            <a:ext cx="2788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>
                <a:solidFill>
                  <a:srgbClr val="102A43"/>
                </a:solidFill>
                <a:latin typeface="Aptos"/>
              </a:rPr>
              <a:t>[[PATIENT_2_NAME]]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49039" y="2893367"/>
            <a:ext cx="12344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>
                <a:solidFill>
                  <a:srgbClr val="64748B"/>
                </a:solidFill>
                <a:latin typeface="Aptos"/>
              </a:rPr>
              <a:t>[[PATIENT_2_LOCATION]]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166360" y="2893367"/>
            <a:ext cx="32461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102A43"/>
                </a:solidFill>
                <a:latin typeface="Aptos"/>
              </a:rPr>
              <a:t>[[PATIENT_2_PAYER]]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89720" y="2893367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100" b="1">
                <a:solidFill>
                  <a:srgbClr val="0F766E"/>
                </a:solidFill>
                <a:latin typeface="Aptos"/>
              </a:rPr>
              <a:t>[[PATIENT_2_REVENUE]] SR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85800" y="3478583"/>
            <a:ext cx="10561320" cy="475488"/>
          </a:xfrm>
          <a:prstGeom prst="rect">
            <a:avLst/>
          </a:prstGeom>
          <a:solidFill>
            <a:srgbClr val="F8FAFC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777240" y="3551735"/>
            <a:ext cx="2788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>
                <a:solidFill>
                  <a:srgbClr val="102A43"/>
                </a:solidFill>
                <a:latin typeface="Aptos"/>
              </a:rPr>
              <a:t>[[PATIENT_3_NAME]]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749039" y="3551735"/>
            <a:ext cx="12344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>
                <a:solidFill>
                  <a:srgbClr val="64748B"/>
                </a:solidFill>
                <a:latin typeface="Aptos"/>
              </a:rPr>
              <a:t>[[PATIENT_3_LOCATION]]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166360" y="3551735"/>
            <a:ext cx="32461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102A43"/>
                </a:solidFill>
                <a:latin typeface="Aptos"/>
              </a:rPr>
              <a:t>[[PATIENT_3_PAYER]]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189720" y="3551735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100" b="1">
                <a:solidFill>
                  <a:srgbClr val="0F766E"/>
                </a:solidFill>
                <a:latin typeface="Aptos"/>
              </a:rPr>
              <a:t>[[PATIENT_3_REVENUE]] SR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85800" y="4136951"/>
            <a:ext cx="10561320" cy="475488"/>
          </a:xfrm>
          <a:prstGeom prst="rect">
            <a:avLst/>
          </a:prstGeom>
          <a:solidFill>
            <a:srgbClr val="FFFFFF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777240" y="4210103"/>
            <a:ext cx="2788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>
                <a:solidFill>
                  <a:srgbClr val="102A43"/>
                </a:solidFill>
                <a:latin typeface="Aptos"/>
              </a:rPr>
              <a:t>[[PATIENT_4_NAME]]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749039" y="4210103"/>
            <a:ext cx="12344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>
                <a:solidFill>
                  <a:srgbClr val="64748B"/>
                </a:solidFill>
                <a:latin typeface="Aptos"/>
              </a:rPr>
              <a:t>[[PATIENT_4_LOCATION]]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66360" y="4210103"/>
            <a:ext cx="32461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102A43"/>
                </a:solidFill>
                <a:latin typeface="Aptos"/>
              </a:rPr>
              <a:t>[[PATIENT_4_PAYER]]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189720" y="4210103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100" b="1">
                <a:solidFill>
                  <a:srgbClr val="0F766E"/>
                </a:solidFill>
                <a:latin typeface="Aptos"/>
              </a:rPr>
              <a:t>[[PATIENT_4_REVENUE]] SR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85800" y="4795319"/>
            <a:ext cx="10561320" cy="475488"/>
          </a:xfrm>
          <a:prstGeom prst="rect">
            <a:avLst/>
          </a:prstGeom>
          <a:solidFill>
            <a:srgbClr val="F8FAFC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36"/>
          <p:cNvSpPr txBox="1"/>
          <p:nvPr/>
        </p:nvSpPr>
        <p:spPr>
          <a:xfrm>
            <a:off x="777240" y="4868471"/>
            <a:ext cx="2788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>
                <a:solidFill>
                  <a:srgbClr val="102A43"/>
                </a:solidFill>
                <a:latin typeface="Aptos"/>
              </a:rPr>
              <a:t>[[PATIENT_5_NAME]]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749039" y="4868471"/>
            <a:ext cx="12344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>
                <a:solidFill>
                  <a:srgbClr val="64748B"/>
                </a:solidFill>
                <a:latin typeface="Aptos"/>
              </a:rPr>
              <a:t>[[PATIENT_5_LOCATION]]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166360" y="4868471"/>
            <a:ext cx="32461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102A43"/>
                </a:solidFill>
                <a:latin typeface="Aptos"/>
              </a:rPr>
              <a:t>[[PATIENT_5_PAYER]]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189720" y="4868471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100" b="1">
                <a:solidFill>
                  <a:srgbClr val="0F766E"/>
                </a:solidFill>
                <a:latin typeface="Aptos"/>
              </a:rPr>
              <a:t>[[PATIENT_5_REVENUE]] SR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391</Words>
  <Application>Microsoft Office PowerPoint</Application>
  <PresentationFormat>Widescreen</PresentationFormat>
  <Paragraphs>114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Reda Abd El Fattah</dc:creator>
  <cp:keywords/>
  <dc:description>generated using python-pptx</dc:description>
  <cp:lastModifiedBy>Reda Abd El Fattah</cp:lastModifiedBy>
  <cp:revision>11</cp:revision>
  <dcterms:created xsi:type="dcterms:W3CDTF">2013-01-27T09:14:16Z</dcterms:created>
  <dcterms:modified xsi:type="dcterms:W3CDTF">2026-07-14T11:49:48Z</dcterms:modified>
  <cp:category/>
</cp:coreProperties>
</file>