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685800" y="777240"/>
            <a:ext cx="10835640" cy="2377440"/>
          </a:xfrm>
          <a:prstGeom prst="roundRect">
            <a:avLst/>
          </a:prstGeom>
          <a:solidFill>
            <a:srgbClr val="081F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51560" y="1097280"/>
            <a:ext cx="603504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3000" b="1">
                <a:solidFill>
                  <a:srgbClr val="FFFFFF"/>
                </a:solidFill>
              </a:defRPr>
            </a:pPr>
            <a:r>
              <a:t>Daily Inpatient Revenue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8992" y="1737360"/>
            <a:ext cx="5212080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 b="0">
                <a:solidFill>
                  <a:srgbClr val="D7E2F0"/>
                </a:solidFill>
              </a:defRPr>
            </a:pPr>
            <a:r>
              <a:t>[[BRANCH]] | [[GENERATED_AT]]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8992" y="2240280"/>
            <a:ext cx="7132320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FFFFFF"/>
                </a:solidFill>
              </a:defRPr>
            </a:pPr>
            <a:r>
              <a:t>Current active inpatient revenue snapshot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321040" y="1078992"/>
            <a:ext cx="2468880" cy="1234440"/>
          </a:xfrm>
          <a:prstGeom prst="roundRect">
            <a:avLst/>
          </a:prstGeom>
          <a:solidFill>
            <a:srgbClr val="E8F8F1"/>
          </a:solidFill>
          <a:ln>
            <a:solidFill>
              <a:srgbClr val="DAE2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503919" y="1243584"/>
            <a:ext cx="21031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000" b="1">
                <a:solidFill>
                  <a:srgbClr val="506278"/>
                </a:solidFill>
              </a:defRPr>
            </a:pPr>
            <a:r>
              <a:t>Total daily revenue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03919" y="1609343"/>
            <a:ext cx="21031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 b="1">
                <a:solidFill>
                  <a:srgbClr val="081F3E"/>
                </a:solidFill>
              </a:defRPr>
            </a:pPr>
            <a:r>
              <a:t>[[TOTAL_DAILY_REVENUE]] SR</a:t>
            </a:r>
          </a:p>
        </p:txBody>
      </p:sp>
      <p:sp>
        <p:nvSpPr>
          <p:cNvPr id="9" name="Rectangle 8"/>
          <p:cNvSpPr/>
          <p:nvPr/>
        </p:nvSpPr>
        <p:spPr>
          <a:xfrm>
            <a:off x="8339327" y="2249424"/>
            <a:ext cx="2432304" cy="45720"/>
          </a:xfrm>
          <a:prstGeom prst="rect">
            <a:avLst/>
          </a:prstGeom>
          <a:solidFill>
            <a:srgbClr val="0F76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60120" y="3703320"/>
            <a:ext cx="102412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0">
                <a:solidFill>
                  <a:srgbClr val="506278"/>
                </a:solidFill>
              </a:defRPr>
            </a:pPr>
            <a:r>
              <a:t>A focused view of daily revenue, payer contribution, care-area performance and selected patient highlights.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11480" y="228600"/>
            <a:ext cx="11384280" cy="566928"/>
          </a:xfrm>
          <a:prstGeom prst="roundRect">
            <a:avLst/>
          </a:prstGeom>
          <a:solidFill>
            <a:srgbClr val="081F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347472"/>
            <a:ext cx="56692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 b="1">
                <a:solidFill>
                  <a:srgbClr val="FFFFFF"/>
                </a:solidFill>
              </a:defRPr>
            </a:pPr>
            <a:r>
              <a:t>Revenue Snapshot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89520" y="356616"/>
            <a:ext cx="393192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1">
                <a:solidFill>
                  <a:srgbClr val="FFFFFF"/>
                </a:solidFill>
              </a:defRPr>
            </a:pPr>
            <a:r>
              <a:t>[[HOSPITAL]] | [[GENERATED_AT]]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85800" y="1325880"/>
            <a:ext cx="2514600" cy="1143000"/>
          </a:xfrm>
          <a:prstGeom prst="roundRect">
            <a:avLst/>
          </a:prstGeom>
          <a:solidFill>
            <a:srgbClr val="E8F8F1"/>
          </a:solidFill>
          <a:ln>
            <a:solidFill>
              <a:srgbClr val="DAE2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68680" y="1490472"/>
            <a:ext cx="214884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000" b="1">
                <a:solidFill>
                  <a:srgbClr val="506278"/>
                </a:solidFill>
              </a:defRPr>
            </a:pPr>
            <a:r>
              <a:t>Patients in rooms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8680" y="1856231"/>
            <a:ext cx="21488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081F3E"/>
                </a:solidFill>
              </a:defRPr>
            </a:pPr>
            <a:r>
              <a:t>[[PATIENTS_IN_ROOMS]]</a:t>
            </a:r>
          </a:p>
        </p:txBody>
      </p:sp>
      <p:sp>
        <p:nvSpPr>
          <p:cNvPr id="8" name="Rectangle 7"/>
          <p:cNvSpPr/>
          <p:nvPr/>
        </p:nvSpPr>
        <p:spPr>
          <a:xfrm>
            <a:off x="704088" y="2404872"/>
            <a:ext cx="2478024" cy="45720"/>
          </a:xfrm>
          <a:prstGeom prst="rect">
            <a:avLst/>
          </a:prstGeom>
          <a:solidFill>
            <a:srgbClr val="0F76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3429000" y="1325880"/>
            <a:ext cx="2514600" cy="1143000"/>
          </a:xfrm>
          <a:prstGeom prst="roundRect">
            <a:avLst/>
          </a:prstGeom>
          <a:solidFill>
            <a:srgbClr val="F5F3FF"/>
          </a:solidFill>
          <a:ln>
            <a:solidFill>
              <a:srgbClr val="DAE2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3611880" y="1490472"/>
            <a:ext cx="214884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000" b="1">
                <a:solidFill>
                  <a:srgbClr val="506278"/>
                </a:solidFill>
              </a:defRPr>
            </a:pPr>
            <a:r>
              <a:t>Total daily revenue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11880" y="1856231"/>
            <a:ext cx="21488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700" b="1">
                <a:solidFill>
                  <a:srgbClr val="081F3E"/>
                </a:solidFill>
              </a:defRPr>
            </a:pPr>
            <a:r>
              <a:t>[[TOTAL_DAILY_REVENUE]] SR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447288" y="2404872"/>
            <a:ext cx="2478024" cy="45720"/>
          </a:xfrm>
          <a:prstGeom prst="rect">
            <a:avLst/>
          </a:prstGeom>
          <a:solidFill>
            <a:srgbClr val="6D28D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6172200" y="1325880"/>
            <a:ext cx="2514600" cy="1143000"/>
          </a:xfrm>
          <a:prstGeom prst="roundRect">
            <a:avLst/>
          </a:prstGeom>
          <a:solidFill>
            <a:srgbClr val="EFF6FF"/>
          </a:solidFill>
          <a:ln>
            <a:solidFill>
              <a:srgbClr val="DAE2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55080" y="1490472"/>
            <a:ext cx="214884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000" b="1">
                <a:solidFill>
                  <a:srgbClr val="506278"/>
                </a:solidFill>
              </a:defRPr>
            </a:pPr>
            <a:r>
              <a:t>Average per patient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55080" y="1856231"/>
            <a:ext cx="21488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700" b="1">
                <a:solidFill>
                  <a:srgbClr val="081F3E"/>
                </a:solidFill>
              </a:defRPr>
            </a:pPr>
            <a:r>
              <a:t>[[AVERAGE_PER_PATIENT]] SR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190488" y="2404872"/>
            <a:ext cx="2478024" cy="4572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8915400" y="1325880"/>
            <a:ext cx="2514600" cy="1143000"/>
          </a:xfrm>
          <a:prstGeom prst="roundRect">
            <a:avLst/>
          </a:prstGeom>
          <a:solidFill>
            <a:srgbClr val="FFF1F2"/>
          </a:solidFill>
          <a:ln>
            <a:solidFill>
              <a:srgbClr val="DAE2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098280" y="1490472"/>
            <a:ext cx="214884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000" b="1">
                <a:solidFill>
                  <a:srgbClr val="506278"/>
                </a:solidFill>
              </a:defRPr>
            </a:pPr>
            <a:r>
              <a:t>Needs review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098280" y="1856231"/>
            <a:ext cx="21488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081F3E"/>
                </a:solidFill>
              </a:defRPr>
            </a:pPr>
            <a:r>
              <a:t>[[NEEDS_REVIEW]]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933688" y="2404872"/>
            <a:ext cx="2478024" cy="45720"/>
          </a:xfrm>
          <a:prstGeom prst="rect">
            <a:avLst/>
          </a:prstGeom>
          <a:solidFill>
            <a:srgbClr val="E11D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ounded Rectangle 20"/>
          <p:cNvSpPr/>
          <p:nvPr/>
        </p:nvSpPr>
        <p:spPr>
          <a:xfrm>
            <a:off x="822960" y="3063240"/>
            <a:ext cx="10561320" cy="1920240"/>
          </a:xfrm>
          <a:prstGeom prst="roundRect">
            <a:avLst/>
          </a:prstGeom>
          <a:solidFill>
            <a:srgbClr val="FFFFFF"/>
          </a:solidFill>
          <a:ln>
            <a:solidFill>
              <a:srgbClr val="DAE2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143000" y="3337560"/>
            <a:ext cx="97840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000" b="1">
                <a:solidFill>
                  <a:srgbClr val="081F3E"/>
                </a:solidFill>
              </a:defRPr>
            </a:pPr>
            <a:r>
              <a:t>What this snapshot shows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43000" y="3840480"/>
            <a:ext cx="9875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 b="0">
                <a:solidFill>
                  <a:srgbClr val="506278"/>
                </a:solidFill>
              </a:defRPr>
            </a:pPr>
            <a:r>
              <a:t>• Current inpatient revenue is concentrated by payer and care area.</a:t>
            </a:r>
            <a:br/>
            <a:r>
              <a:t>• Patient-level detail is available in the website and workbook.</a:t>
            </a:r>
            <a:br/>
            <a:r>
              <a:t>• Cases requiring review are separated from calculated daily revenue.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11480" y="228600"/>
            <a:ext cx="11384280" cy="566928"/>
          </a:xfrm>
          <a:prstGeom prst="roundRect">
            <a:avLst/>
          </a:prstGeom>
          <a:solidFill>
            <a:srgbClr val="081F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347472"/>
            <a:ext cx="56692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 b="1">
                <a:solidFill>
                  <a:srgbClr val="FFFFFF"/>
                </a:solidFill>
              </a:defRPr>
            </a:pPr>
            <a:r>
              <a:t>Payer Concentration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89520" y="356616"/>
            <a:ext cx="393192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1">
                <a:solidFill>
                  <a:srgbClr val="FFFFFF"/>
                </a:solidFill>
              </a:defRPr>
            </a:pPr>
            <a:r>
              <a:t>[[HOSPITAL]] | [[GENERATED_AT]]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1051560"/>
            <a:ext cx="43891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700" b="1">
                <a:solidFill>
                  <a:srgbClr val="6D28D9"/>
                </a:solidFill>
              </a:defRPr>
            </a:pPr>
            <a:r>
              <a:t>Top payers by daily revenue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08760"/>
            <a:ext cx="10789920" cy="548640"/>
          </a:xfrm>
          <a:prstGeom prst="roundRect">
            <a:avLst/>
          </a:prstGeom>
          <a:solidFill>
            <a:srgbClr val="FFFFFF"/>
          </a:solidFill>
          <a:ln>
            <a:solidFill>
              <a:srgbClr val="DAE2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Oval 6"/>
          <p:cNvSpPr/>
          <p:nvPr/>
        </p:nvSpPr>
        <p:spPr>
          <a:xfrm>
            <a:off x="914400" y="1700784"/>
            <a:ext cx="109728" cy="109728"/>
          </a:xfrm>
          <a:prstGeom prst="ellipse">
            <a:avLst/>
          </a:prstGeom>
          <a:solidFill>
            <a:srgbClr val="6D28D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97280" y="1627631"/>
            <a:ext cx="4937760" cy="210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900" b="1">
                <a:solidFill>
                  <a:srgbClr val="081F3E"/>
                </a:solidFill>
              </a:defRPr>
            </a:pPr>
            <a:r>
              <a:t>[[PAYER_1_NAME]]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63840" y="1627631"/>
            <a:ext cx="1554480" cy="210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1">
                <a:solidFill>
                  <a:srgbClr val="0F766E"/>
                </a:solidFill>
              </a:defRPr>
            </a:pPr>
            <a:r>
              <a:t>[[PAYER_1_REVENUE]] SR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1627631"/>
            <a:ext cx="731520" cy="210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1">
                <a:solidFill>
                  <a:srgbClr val="506278"/>
                </a:solidFill>
              </a:defRPr>
            </a:pPr>
            <a:r>
              <a:t>[[PAYER_1_SHARE]]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97280" y="1947672"/>
            <a:ext cx="7955279" cy="64008"/>
          </a:xfrm>
          <a:prstGeom prst="rect">
            <a:avLst/>
          </a:prstGeom>
          <a:solidFill>
            <a:srgbClr val="E6EC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1097280" y="1947672"/>
            <a:ext cx="5171089" cy="64008"/>
          </a:xfrm>
          <a:prstGeom prst="rect">
            <a:avLst/>
          </a:prstGeom>
          <a:solidFill>
            <a:srgbClr val="6D28D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731520" y="2286000"/>
            <a:ext cx="10789920" cy="548640"/>
          </a:xfrm>
          <a:prstGeom prst="roundRect">
            <a:avLst/>
          </a:prstGeom>
          <a:solidFill>
            <a:srgbClr val="FFFFFF"/>
          </a:solidFill>
          <a:ln>
            <a:solidFill>
              <a:srgbClr val="DAE2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914400" y="2478024"/>
            <a:ext cx="109728" cy="109728"/>
          </a:xfrm>
          <a:prstGeom prst="ellipse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97280" y="2404872"/>
            <a:ext cx="4937760" cy="210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900" b="1">
                <a:solidFill>
                  <a:srgbClr val="081F3E"/>
                </a:solidFill>
              </a:defRPr>
            </a:pPr>
            <a:r>
              <a:t>[[PAYER_2_NAME]]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63840" y="2404872"/>
            <a:ext cx="1554480" cy="210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1">
                <a:solidFill>
                  <a:srgbClr val="0F766E"/>
                </a:solidFill>
              </a:defRPr>
            </a:pPr>
            <a:r>
              <a:t>[[PAYER_2_REVENUE]] SR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058400" y="2404872"/>
            <a:ext cx="731520" cy="210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1">
                <a:solidFill>
                  <a:srgbClr val="506278"/>
                </a:solidFill>
              </a:defRPr>
            </a:pPr>
            <a:r>
              <a:t>[[PAYER_2_SHARE]]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097280" y="2724912"/>
            <a:ext cx="7955279" cy="64008"/>
          </a:xfrm>
          <a:prstGeom prst="rect">
            <a:avLst/>
          </a:prstGeom>
          <a:solidFill>
            <a:srgbClr val="E6EC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1097280" y="2724912"/>
            <a:ext cx="3060440" cy="64008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731520" y="3063239"/>
            <a:ext cx="10789920" cy="548640"/>
          </a:xfrm>
          <a:prstGeom prst="roundRect">
            <a:avLst/>
          </a:prstGeom>
          <a:solidFill>
            <a:srgbClr val="FFFFFF"/>
          </a:solidFill>
          <a:ln>
            <a:solidFill>
              <a:srgbClr val="DAE2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914400" y="3255263"/>
            <a:ext cx="109728" cy="109728"/>
          </a:xfrm>
          <a:prstGeom prst="ellipse">
            <a:avLst/>
          </a:prstGeom>
          <a:solidFill>
            <a:srgbClr val="0F76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97280" y="3182111"/>
            <a:ext cx="4937760" cy="210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900" b="1">
                <a:solidFill>
                  <a:srgbClr val="081F3E"/>
                </a:solidFill>
              </a:defRPr>
            </a:pPr>
            <a:r>
              <a:t>[[PAYER_3_NAME]]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63840" y="3182111"/>
            <a:ext cx="1554480" cy="210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1">
                <a:solidFill>
                  <a:srgbClr val="0F766E"/>
                </a:solidFill>
              </a:defRPr>
            </a:pPr>
            <a:r>
              <a:t>[[PAYER_3_REVENUE]] SR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058400" y="3182111"/>
            <a:ext cx="731520" cy="210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1">
                <a:solidFill>
                  <a:srgbClr val="506278"/>
                </a:solidFill>
              </a:defRPr>
            </a:pPr>
            <a:r>
              <a:t>[[PAYER_3_SHARE]]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097280" y="3502151"/>
            <a:ext cx="7955279" cy="64008"/>
          </a:xfrm>
          <a:prstGeom prst="rect">
            <a:avLst/>
          </a:prstGeom>
          <a:solidFill>
            <a:srgbClr val="E6EC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1097280" y="3502151"/>
            <a:ext cx="2173356" cy="64008"/>
          </a:xfrm>
          <a:prstGeom prst="rect">
            <a:avLst/>
          </a:prstGeom>
          <a:solidFill>
            <a:srgbClr val="0F76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731520" y="3840479"/>
            <a:ext cx="10789920" cy="548640"/>
          </a:xfrm>
          <a:prstGeom prst="roundRect">
            <a:avLst/>
          </a:prstGeom>
          <a:solidFill>
            <a:srgbClr val="FFFFFF"/>
          </a:solidFill>
          <a:ln>
            <a:solidFill>
              <a:srgbClr val="DAE2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914400" y="4032503"/>
            <a:ext cx="109728" cy="109728"/>
          </a:xfrm>
          <a:prstGeom prst="ellipse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1097280" y="3959351"/>
            <a:ext cx="4937760" cy="210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900" b="1">
                <a:solidFill>
                  <a:srgbClr val="081F3E"/>
                </a:solidFill>
              </a:defRPr>
            </a:pPr>
            <a:r>
              <a:t>[[PAYER_4_NAME]]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863840" y="3959351"/>
            <a:ext cx="1554480" cy="210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1">
                <a:solidFill>
                  <a:srgbClr val="0F766E"/>
                </a:solidFill>
              </a:defRPr>
            </a:pPr>
            <a:r>
              <a:t>[[PAYER_4_REVENUE]] SR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058400" y="3959351"/>
            <a:ext cx="731520" cy="210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1">
                <a:solidFill>
                  <a:srgbClr val="506278"/>
                </a:solidFill>
              </a:defRPr>
            </a:pPr>
            <a:r>
              <a:t>[[PAYER_4_SHARE]]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097280" y="4279392"/>
            <a:ext cx="7955279" cy="64008"/>
          </a:xfrm>
          <a:prstGeom prst="rect">
            <a:avLst/>
          </a:prstGeom>
          <a:solidFill>
            <a:srgbClr val="E6EC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1097280" y="4279392"/>
            <a:ext cx="1684961" cy="64008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ounded Rectangle 33"/>
          <p:cNvSpPr/>
          <p:nvPr/>
        </p:nvSpPr>
        <p:spPr>
          <a:xfrm>
            <a:off x="731520" y="4617720"/>
            <a:ext cx="10789920" cy="548640"/>
          </a:xfrm>
          <a:prstGeom prst="roundRect">
            <a:avLst/>
          </a:prstGeom>
          <a:solidFill>
            <a:srgbClr val="FFFFFF"/>
          </a:solidFill>
          <a:ln>
            <a:solidFill>
              <a:srgbClr val="DAE2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Oval 34"/>
          <p:cNvSpPr/>
          <p:nvPr/>
        </p:nvSpPr>
        <p:spPr>
          <a:xfrm>
            <a:off x="914400" y="4809744"/>
            <a:ext cx="109728" cy="109728"/>
          </a:xfrm>
          <a:prstGeom prst="ellipse">
            <a:avLst/>
          </a:prstGeom>
          <a:solidFill>
            <a:srgbClr val="E11D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1097280" y="4736592"/>
            <a:ext cx="4937760" cy="210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900" b="1">
                <a:solidFill>
                  <a:srgbClr val="081F3E"/>
                </a:solidFill>
              </a:defRPr>
            </a:pPr>
            <a:r>
              <a:t>[[PAYER_5_NAME]]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863840" y="4736592"/>
            <a:ext cx="1554480" cy="210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1">
                <a:solidFill>
                  <a:srgbClr val="0F766E"/>
                </a:solidFill>
              </a:defRPr>
            </a:pPr>
            <a:r>
              <a:t>[[PAYER_5_REVENUE]] SR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058400" y="4736592"/>
            <a:ext cx="731520" cy="210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1">
                <a:solidFill>
                  <a:srgbClr val="506278"/>
                </a:solidFill>
              </a:defRPr>
            </a:pPr>
            <a:r>
              <a:t>[[PAYER_5_SHARE]]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097280" y="5056631"/>
            <a:ext cx="7955279" cy="64008"/>
          </a:xfrm>
          <a:prstGeom prst="rect">
            <a:avLst/>
          </a:prstGeom>
          <a:solidFill>
            <a:srgbClr val="E6EC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1097280" y="5056631"/>
            <a:ext cx="1375794" cy="64008"/>
          </a:xfrm>
          <a:prstGeom prst="rect">
            <a:avLst/>
          </a:prstGeom>
          <a:solidFill>
            <a:srgbClr val="E11D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11480" y="228600"/>
            <a:ext cx="11384280" cy="566928"/>
          </a:xfrm>
          <a:prstGeom prst="roundRect">
            <a:avLst/>
          </a:prstGeom>
          <a:solidFill>
            <a:srgbClr val="081F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347472"/>
            <a:ext cx="56692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 b="1">
                <a:solidFill>
                  <a:srgbClr val="FFFFFF"/>
                </a:solidFill>
              </a:defRPr>
            </a:pPr>
            <a:r>
              <a:t>Revenue by Care Area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89520" y="356616"/>
            <a:ext cx="393192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1">
                <a:solidFill>
                  <a:srgbClr val="FFFFFF"/>
                </a:solidFill>
              </a:defRPr>
            </a:pPr>
            <a:r>
              <a:t>[[HOSPITAL]] | [[GENERATED_AT]]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1051560"/>
            <a:ext cx="54864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700" b="1">
                <a:solidFill>
                  <a:srgbClr val="6D28D9"/>
                </a:solidFill>
              </a:defRPr>
            </a:pPr>
            <a:r>
              <a:t>Daily revenue and occupancy by unit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7240" y="1508760"/>
            <a:ext cx="3200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900" b="1">
                <a:solidFill>
                  <a:srgbClr val="081F3E"/>
                </a:solidFill>
              </a:defRPr>
            </a:pPr>
            <a:r>
              <a:t>[[UNIT_1_NAME]]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737360"/>
            <a:ext cx="32004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 b="0">
                <a:solidFill>
                  <a:srgbClr val="506278"/>
                </a:solidFill>
              </a:defRPr>
            </a:pPr>
            <a:r>
              <a:t>[[UNIT_1_OCCUPANCY]]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931920" y="1636776"/>
            <a:ext cx="5303520" cy="128016"/>
          </a:xfrm>
          <a:prstGeom prst="roundRect">
            <a:avLst/>
          </a:prstGeom>
          <a:solidFill>
            <a:srgbClr val="E6EC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3931920" y="1636776"/>
            <a:ext cx="7233313" cy="128016"/>
          </a:xfrm>
          <a:prstGeom prst="roundRect">
            <a:avLst/>
          </a:prstGeom>
          <a:solidFill>
            <a:srgbClr val="6D28D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372600" y="1527048"/>
            <a:ext cx="1828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1">
                <a:solidFill>
                  <a:srgbClr val="081F3E"/>
                </a:solidFill>
              </a:defRPr>
            </a:pPr>
            <a:r>
              <a:t>[[UNIT_1_REVENUE]] SR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" y="2203704"/>
            <a:ext cx="3200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900" b="1">
                <a:solidFill>
                  <a:srgbClr val="081F3E"/>
                </a:solidFill>
              </a:defRPr>
            </a:pPr>
            <a:r>
              <a:t>[[UNIT_2_NAME]]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2432304"/>
            <a:ext cx="32004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 b="0">
                <a:solidFill>
                  <a:srgbClr val="506278"/>
                </a:solidFill>
              </a:defRPr>
            </a:pPr>
            <a:r>
              <a:t>[[UNIT_2_OCCUPANCY]]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931920" y="2331720"/>
            <a:ext cx="5303520" cy="128016"/>
          </a:xfrm>
          <a:prstGeom prst="roundRect">
            <a:avLst/>
          </a:prstGeom>
          <a:solidFill>
            <a:srgbClr val="E6EC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3931920" y="2331720"/>
            <a:ext cx="3616656" cy="128016"/>
          </a:xfrm>
          <a:prstGeom prst="round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372600" y="2221992"/>
            <a:ext cx="1828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1">
                <a:solidFill>
                  <a:srgbClr val="081F3E"/>
                </a:solidFill>
              </a:defRPr>
            </a:pPr>
            <a:r>
              <a:t>[[UNIT_2_REVENUE]] SR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7240" y="2898648"/>
            <a:ext cx="3200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900" b="1">
                <a:solidFill>
                  <a:srgbClr val="081F3E"/>
                </a:solidFill>
              </a:defRPr>
            </a:pPr>
            <a:r>
              <a:t>[[UNIT_3_NAME]]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7240" y="3127248"/>
            <a:ext cx="32004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 b="0">
                <a:solidFill>
                  <a:srgbClr val="506278"/>
                </a:solidFill>
              </a:defRPr>
            </a:pPr>
            <a:r>
              <a:t>[[UNIT_3_OCCUPANCY]]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931920" y="3026664"/>
            <a:ext cx="5303520" cy="128016"/>
          </a:xfrm>
          <a:prstGeom prst="roundRect">
            <a:avLst/>
          </a:prstGeom>
          <a:solidFill>
            <a:srgbClr val="E6EC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3931920" y="3026664"/>
            <a:ext cx="2411104" cy="128016"/>
          </a:xfrm>
          <a:prstGeom prst="roundRect">
            <a:avLst/>
          </a:prstGeom>
          <a:solidFill>
            <a:srgbClr val="0F76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372600" y="2916936"/>
            <a:ext cx="1828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1">
                <a:solidFill>
                  <a:srgbClr val="081F3E"/>
                </a:solidFill>
              </a:defRPr>
            </a:pPr>
            <a:r>
              <a:t>[[UNIT_3_REVENUE]] SR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77240" y="3593592"/>
            <a:ext cx="3200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900" b="1">
                <a:solidFill>
                  <a:srgbClr val="081F3E"/>
                </a:solidFill>
              </a:defRPr>
            </a:pPr>
            <a:r>
              <a:t>[[UNIT_4_NAME]]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77240" y="3822191"/>
            <a:ext cx="32004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 b="0">
                <a:solidFill>
                  <a:srgbClr val="506278"/>
                </a:solidFill>
              </a:defRPr>
            </a:pPr>
            <a:r>
              <a:t>[[UNIT_4_OCCUPANCY]]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3931920" y="3721608"/>
            <a:ext cx="5303520" cy="128016"/>
          </a:xfrm>
          <a:prstGeom prst="roundRect">
            <a:avLst/>
          </a:prstGeom>
          <a:solidFill>
            <a:srgbClr val="E6EC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3931920" y="3721608"/>
            <a:ext cx="1808328" cy="128016"/>
          </a:xfrm>
          <a:prstGeom prst="round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372600" y="3611880"/>
            <a:ext cx="1828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1">
                <a:solidFill>
                  <a:srgbClr val="081F3E"/>
                </a:solidFill>
              </a:defRPr>
            </a:pPr>
            <a:r>
              <a:t>[[UNIT_4_REVENUE]] SR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7240" y="4288536"/>
            <a:ext cx="3200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900" b="1">
                <a:solidFill>
                  <a:srgbClr val="081F3E"/>
                </a:solidFill>
              </a:defRPr>
            </a:pPr>
            <a:r>
              <a:t>[[UNIT_5_NAME]]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77240" y="4517136"/>
            <a:ext cx="32004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 b="0">
                <a:solidFill>
                  <a:srgbClr val="506278"/>
                </a:solidFill>
              </a:defRPr>
            </a:pPr>
            <a:r>
              <a:t>[[UNIT_5_OCCUPANCY]]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3931920" y="4416551"/>
            <a:ext cx="5303520" cy="128016"/>
          </a:xfrm>
          <a:prstGeom prst="roundRect">
            <a:avLst/>
          </a:prstGeom>
          <a:solidFill>
            <a:srgbClr val="E6EC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3931920" y="4416551"/>
            <a:ext cx="1446662" cy="128016"/>
          </a:xfrm>
          <a:prstGeom prst="roundRect">
            <a:avLst/>
          </a:prstGeom>
          <a:solidFill>
            <a:srgbClr val="E11D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372600" y="4306823"/>
            <a:ext cx="1828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1">
                <a:solidFill>
                  <a:srgbClr val="081F3E"/>
                </a:solidFill>
              </a:defRPr>
            </a:pPr>
            <a:r>
              <a:t>[[UNIT_5_REVENUE]] SR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77240" y="4983479"/>
            <a:ext cx="3200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900" b="1">
                <a:solidFill>
                  <a:srgbClr val="081F3E"/>
                </a:solidFill>
              </a:defRPr>
            </a:pPr>
            <a:r>
              <a:t>[[UNIT_6_NAME]]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77240" y="5212079"/>
            <a:ext cx="32004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 b="0">
                <a:solidFill>
                  <a:srgbClr val="506278"/>
                </a:solidFill>
              </a:defRPr>
            </a:pPr>
            <a:r>
              <a:t>[[UNIT_6_OCCUPANCY]]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31920" y="5111495"/>
            <a:ext cx="5303520" cy="128016"/>
          </a:xfrm>
          <a:prstGeom prst="roundRect">
            <a:avLst/>
          </a:prstGeom>
          <a:solidFill>
            <a:srgbClr val="E6EC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ounded Rectangle 33"/>
          <p:cNvSpPr/>
          <p:nvPr/>
        </p:nvSpPr>
        <p:spPr>
          <a:xfrm>
            <a:off x="3931920" y="5111495"/>
            <a:ext cx="1205552" cy="128016"/>
          </a:xfrm>
          <a:prstGeom prst="roundRect">
            <a:avLst/>
          </a:prstGeom>
          <a:solidFill>
            <a:srgbClr val="6474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9372600" y="5001767"/>
            <a:ext cx="1828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1">
                <a:solidFill>
                  <a:srgbClr val="081F3E"/>
                </a:solidFill>
              </a:defRPr>
            </a:pPr>
            <a:r>
              <a:t>[[UNIT_6_REVENUE]] SR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11480" y="228600"/>
            <a:ext cx="11384280" cy="566928"/>
          </a:xfrm>
          <a:prstGeom prst="roundRect">
            <a:avLst/>
          </a:prstGeom>
          <a:solidFill>
            <a:srgbClr val="081F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347472"/>
            <a:ext cx="56692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 b="1">
                <a:solidFill>
                  <a:srgbClr val="FFFFFF"/>
                </a:solidFill>
              </a:defRPr>
            </a:pPr>
            <a:r>
              <a:t>Patient-Level Highlights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89520" y="356616"/>
            <a:ext cx="393192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1">
                <a:solidFill>
                  <a:srgbClr val="FFFFFF"/>
                </a:solidFill>
              </a:defRPr>
            </a:pPr>
            <a:r>
              <a:t>[[HOSPITAL]] | [[GENERATED_AT]]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1051560"/>
            <a:ext cx="6400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 b="1">
                <a:solidFill>
                  <a:srgbClr val="6D28D9"/>
                </a:solidFill>
              </a:defRPr>
            </a:pPr>
            <a:r>
              <a:t>Selected current inpatients by daily revenue</a:t>
            </a:r>
          </a:p>
        </p:txBody>
      </p:sp>
      <p:sp>
        <p:nvSpPr>
          <p:cNvPr id="6" name="Rectangle 5"/>
          <p:cNvSpPr/>
          <p:nvPr/>
        </p:nvSpPr>
        <p:spPr>
          <a:xfrm>
            <a:off x="685800" y="1463040"/>
            <a:ext cx="10789920" cy="384048"/>
          </a:xfrm>
          <a:prstGeom prst="rect">
            <a:avLst/>
          </a:prstGeom>
          <a:solidFill>
            <a:srgbClr val="081F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8680" y="1572768"/>
            <a:ext cx="24688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900" b="1">
                <a:solidFill>
                  <a:srgbClr val="FFFFFF"/>
                </a:solidFill>
              </a:defRPr>
            </a:pPr>
            <a:r>
              <a:t>Patient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14800" y="1572768"/>
            <a:ext cx="13716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900" b="1">
                <a:solidFill>
                  <a:srgbClr val="FFFFFF"/>
                </a:solidFill>
              </a:defRPr>
            </a:pPr>
            <a:r>
              <a:t>Location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0" y="1572768"/>
            <a:ext cx="33832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900" b="1">
                <a:solidFill>
                  <a:srgbClr val="FFFFFF"/>
                </a:solidFill>
              </a:defRPr>
            </a:pPr>
            <a:r>
              <a:t>Financial class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601200" y="1572768"/>
            <a:ext cx="15544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1">
                <a:solidFill>
                  <a:srgbClr val="FFFFFF"/>
                </a:solidFill>
              </a:defRPr>
            </a:pPr>
            <a:r>
              <a:t>Daily revenue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85800" y="1901952"/>
            <a:ext cx="10789920" cy="475488"/>
          </a:xfrm>
          <a:prstGeom prst="rect">
            <a:avLst/>
          </a:prstGeom>
          <a:solidFill>
            <a:srgbClr val="FAFCFF"/>
          </a:solidFill>
          <a:ln>
            <a:solidFill>
              <a:srgbClr val="DAE2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68680" y="2029968"/>
            <a:ext cx="301752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 b="1">
                <a:solidFill>
                  <a:srgbClr val="081F3E"/>
                </a:solidFill>
              </a:defRPr>
            </a:pPr>
            <a:r>
              <a:t>[[PATIENT_1_NAME]]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14800" y="2029968"/>
            <a:ext cx="12801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 b="0">
                <a:solidFill>
                  <a:srgbClr val="506278"/>
                </a:solidFill>
              </a:defRPr>
            </a:pPr>
            <a:r>
              <a:t>[[PATIENT_1_LOCATION]]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0" y="2029968"/>
            <a:ext cx="35661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730" b="0">
                <a:solidFill>
                  <a:srgbClr val="506278"/>
                </a:solidFill>
              </a:defRPr>
            </a:pPr>
            <a:r>
              <a:t>[[PATIENT_1_PAYER]]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72600" y="2029968"/>
            <a:ext cx="17373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1">
                <a:solidFill>
                  <a:srgbClr val="0F766E"/>
                </a:solidFill>
              </a:defRPr>
            </a:pPr>
            <a:r>
              <a:t>[[PATIENT_1_REVENUE]] SR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85800" y="2496312"/>
            <a:ext cx="10789920" cy="475488"/>
          </a:xfrm>
          <a:prstGeom prst="rect">
            <a:avLst/>
          </a:prstGeom>
          <a:solidFill>
            <a:srgbClr val="FAFCFF"/>
          </a:solidFill>
          <a:ln>
            <a:solidFill>
              <a:srgbClr val="DAE2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68680" y="2624328"/>
            <a:ext cx="301752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 b="1">
                <a:solidFill>
                  <a:srgbClr val="081F3E"/>
                </a:solidFill>
              </a:defRPr>
            </a:pPr>
            <a:r>
              <a:t>[[PATIENT_2_NAME]]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14800" y="2624328"/>
            <a:ext cx="12801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 b="0">
                <a:solidFill>
                  <a:srgbClr val="506278"/>
                </a:solidFill>
              </a:defRPr>
            </a:pPr>
            <a:r>
              <a:t>[[PATIENT_2_LOCATION]]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86400" y="2624328"/>
            <a:ext cx="35661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730" b="0">
                <a:solidFill>
                  <a:srgbClr val="506278"/>
                </a:solidFill>
              </a:defRPr>
            </a:pPr>
            <a:r>
              <a:t>[[PATIENT_2_PAYER]]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372600" y="2624328"/>
            <a:ext cx="17373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1">
                <a:solidFill>
                  <a:srgbClr val="0F766E"/>
                </a:solidFill>
              </a:defRPr>
            </a:pPr>
            <a:r>
              <a:t>[[PATIENT_2_REVENUE]] SR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85800" y="3090672"/>
            <a:ext cx="10789920" cy="475488"/>
          </a:xfrm>
          <a:prstGeom prst="rect">
            <a:avLst/>
          </a:prstGeom>
          <a:solidFill>
            <a:srgbClr val="FAFCFF"/>
          </a:solidFill>
          <a:ln>
            <a:solidFill>
              <a:srgbClr val="DAE2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68680" y="3218688"/>
            <a:ext cx="301752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 b="1">
                <a:solidFill>
                  <a:srgbClr val="081F3E"/>
                </a:solidFill>
              </a:defRPr>
            </a:pPr>
            <a:r>
              <a:t>[[PATIENT_3_NAME]]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114800" y="3218688"/>
            <a:ext cx="12801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 b="0">
                <a:solidFill>
                  <a:srgbClr val="506278"/>
                </a:solidFill>
              </a:defRPr>
            </a:pPr>
            <a:r>
              <a:t>[[PATIENT_3_LOCATION]]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0" y="3218688"/>
            <a:ext cx="35661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730" b="0">
                <a:solidFill>
                  <a:srgbClr val="506278"/>
                </a:solidFill>
              </a:defRPr>
            </a:pPr>
            <a:r>
              <a:t>[[PATIENT_3_PAYER]]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372600" y="3218688"/>
            <a:ext cx="17373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1">
                <a:solidFill>
                  <a:srgbClr val="0F766E"/>
                </a:solidFill>
              </a:defRPr>
            </a:pPr>
            <a:r>
              <a:t>[[PATIENT_3_REVENUE]] SR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85800" y="3685032"/>
            <a:ext cx="10789920" cy="475488"/>
          </a:xfrm>
          <a:prstGeom prst="rect">
            <a:avLst/>
          </a:prstGeom>
          <a:solidFill>
            <a:srgbClr val="FAFCFF"/>
          </a:solidFill>
          <a:ln>
            <a:solidFill>
              <a:srgbClr val="DAE2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68680" y="3813048"/>
            <a:ext cx="301752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 b="1">
                <a:solidFill>
                  <a:srgbClr val="081F3E"/>
                </a:solidFill>
              </a:defRPr>
            </a:pPr>
            <a:r>
              <a:t>[[PATIENT_4_NAME]]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114800" y="3813048"/>
            <a:ext cx="12801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 b="0">
                <a:solidFill>
                  <a:srgbClr val="506278"/>
                </a:solidFill>
              </a:defRPr>
            </a:pPr>
            <a:r>
              <a:t>[[PATIENT_4_LOCATION]]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86400" y="3813048"/>
            <a:ext cx="35661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730" b="0">
                <a:solidFill>
                  <a:srgbClr val="506278"/>
                </a:solidFill>
              </a:defRPr>
            </a:pPr>
            <a:r>
              <a:t>[[PATIENT_4_PAYER]]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372600" y="3813048"/>
            <a:ext cx="17373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1">
                <a:solidFill>
                  <a:srgbClr val="0F766E"/>
                </a:solidFill>
              </a:defRPr>
            </a:pPr>
            <a:r>
              <a:t>[[PATIENT_4_REVENUE]] SR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85800" y="4279392"/>
            <a:ext cx="10789920" cy="475488"/>
          </a:xfrm>
          <a:prstGeom prst="rect">
            <a:avLst/>
          </a:prstGeom>
          <a:solidFill>
            <a:srgbClr val="FAFCFF"/>
          </a:solidFill>
          <a:ln>
            <a:solidFill>
              <a:srgbClr val="DAE2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868680" y="4407407"/>
            <a:ext cx="301752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 b="1">
                <a:solidFill>
                  <a:srgbClr val="081F3E"/>
                </a:solidFill>
              </a:defRPr>
            </a:pPr>
            <a:r>
              <a:t>[[PATIENT_5_NAME]]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114800" y="4407407"/>
            <a:ext cx="12801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 b="0">
                <a:solidFill>
                  <a:srgbClr val="506278"/>
                </a:solidFill>
              </a:defRPr>
            </a:pPr>
            <a:r>
              <a:t>[[PATIENT_5_LOCATION]]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486400" y="4407407"/>
            <a:ext cx="35661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730" b="0">
                <a:solidFill>
                  <a:srgbClr val="506278"/>
                </a:solidFill>
              </a:defRPr>
            </a:pPr>
            <a:r>
              <a:t>[[PATIENT_5_PAYER]]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372600" y="4407407"/>
            <a:ext cx="17373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1">
                <a:solidFill>
                  <a:srgbClr val="0F766E"/>
                </a:solidFill>
              </a:defRPr>
            </a:pPr>
            <a:r>
              <a:t>[[PATIENT_5_REVENUE]] SR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